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1" r:id="rId2"/>
    <p:sldId id="298" r:id="rId3"/>
    <p:sldId id="287" r:id="rId4"/>
    <p:sldId id="257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73" r:id="rId13"/>
    <p:sldId id="274" r:id="rId14"/>
    <p:sldId id="277" r:id="rId15"/>
    <p:sldId id="276" r:id="rId16"/>
    <p:sldId id="269" r:id="rId17"/>
    <p:sldId id="278" r:id="rId18"/>
    <p:sldId id="271" r:id="rId19"/>
    <p:sldId id="272" r:id="rId20"/>
    <p:sldId id="261" r:id="rId21"/>
    <p:sldId id="262" r:id="rId22"/>
    <p:sldId id="263" r:id="rId23"/>
    <p:sldId id="264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1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54" y="66"/>
      </p:cViewPr>
      <p:guideLst>
        <p:guide orient="horz" pos="2251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3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8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30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5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92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0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9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4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9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0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9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1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1C6256-A6B8-4E7E-9B40-9EDE90C1A96F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1F40D3-5CC1-4756-ADFC-8ECBA206A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3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lyarazvitiya.ru/rasskazy-ushinskogo/page/5/" TargetMode="External"/><Relationship Id="rId2" Type="http://schemas.openxmlformats.org/officeDocument/2006/relationships/hyperlink" Target="https://mishka-knizhka.ru/rasskazy-ushinskog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kadeti.ru/skazki/konstantin_ushinskij" TargetMode="External"/><Relationship Id="rId5" Type="http://schemas.openxmlformats.org/officeDocument/2006/relationships/hyperlink" Target="https://7gy.ru/knigi-dlya-detej/detskaya-literatura/806-k-ushinskij-rasskazy-o-zhivotnykh-chitat-onlajn-skachat.html" TargetMode="External"/><Relationship Id="rId4" Type="http://schemas.openxmlformats.org/officeDocument/2006/relationships/hyperlink" Target="https://knizhka-malishka.ru/rasskazy-dlya-detej/rasskazy-ushinskog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5.jpeg"/><Relationship Id="rId18" Type="http://schemas.openxmlformats.org/officeDocument/2006/relationships/slide" Target="slide8.xml"/><Relationship Id="rId26" Type="http://schemas.openxmlformats.org/officeDocument/2006/relationships/slide" Target="slide12.xml"/><Relationship Id="rId39" Type="http://schemas.openxmlformats.org/officeDocument/2006/relationships/image" Target="../media/image27.jpeg"/><Relationship Id="rId3" Type="http://schemas.openxmlformats.org/officeDocument/2006/relationships/image" Target="../media/image11.png"/><Relationship Id="rId21" Type="http://schemas.openxmlformats.org/officeDocument/2006/relationships/image" Target="../media/image19.jpeg"/><Relationship Id="rId34" Type="http://schemas.openxmlformats.org/officeDocument/2006/relationships/slide" Target="slide16.xml"/><Relationship Id="rId42" Type="http://schemas.openxmlformats.org/officeDocument/2006/relationships/image" Target="../media/image29.jpeg"/><Relationship Id="rId7" Type="http://schemas.openxmlformats.org/officeDocument/2006/relationships/image" Target="../media/image13.jpeg"/><Relationship Id="rId12" Type="http://schemas.openxmlformats.org/officeDocument/2006/relationships/slide" Target="slide7.xml"/><Relationship Id="rId17" Type="http://schemas.openxmlformats.org/officeDocument/2006/relationships/image" Target="../media/image17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38" Type="http://schemas.openxmlformats.org/officeDocument/2006/relationships/slide" Target="slide18.xml"/><Relationship Id="rId2" Type="http://schemas.openxmlformats.org/officeDocument/2006/relationships/slide" Target="slide20.xml"/><Relationship Id="rId16" Type="http://schemas.openxmlformats.org/officeDocument/2006/relationships/slide" Target="slide4.xml"/><Relationship Id="rId20" Type="http://schemas.openxmlformats.org/officeDocument/2006/relationships/slide" Target="slide9.xml"/><Relationship Id="rId29" Type="http://schemas.openxmlformats.org/officeDocument/2006/relationships/image" Target="../media/image22.jpeg"/><Relationship Id="rId41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4.jpeg"/><Relationship Id="rId24" Type="http://schemas.openxmlformats.org/officeDocument/2006/relationships/slide" Target="slide11.xml"/><Relationship Id="rId32" Type="http://schemas.openxmlformats.org/officeDocument/2006/relationships/slide" Target="slide14.xml"/><Relationship Id="rId37" Type="http://schemas.openxmlformats.org/officeDocument/2006/relationships/image" Target="../media/image26.jpeg"/><Relationship Id="rId40" Type="http://schemas.openxmlformats.org/officeDocument/2006/relationships/slide" Target="slide17.xml"/><Relationship Id="rId5" Type="http://schemas.openxmlformats.org/officeDocument/2006/relationships/image" Target="../media/image12.jpeg"/><Relationship Id="rId15" Type="http://schemas.openxmlformats.org/officeDocument/2006/relationships/image" Target="../media/image16.png"/><Relationship Id="rId23" Type="http://schemas.openxmlformats.org/officeDocument/2006/relationships/image" Target="../media/image8.jpeg"/><Relationship Id="rId28" Type="http://schemas.openxmlformats.org/officeDocument/2006/relationships/slide" Target="slide13.xml"/><Relationship Id="rId36" Type="http://schemas.openxmlformats.org/officeDocument/2006/relationships/slide" Target="slide19.xml"/><Relationship Id="rId10" Type="http://schemas.openxmlformats.org/officeDocument/2006/relationships/slide" Target="slide5.xml"/><Relationship Id="rId19" Type="http://schemas.openxmlformats.org/officeDocument/2006/relationships/image" Target="../media/image18.jpeg"/><Relationship Id="rId31" Type="http://schemas.openxmlformats.org/officeDocument/2006/relationships/image" Target="../media/image23.jpeg"/><Relationship Id="rId44" Type="http://schemas.openxmlformats.org/officeDocument/2006/relationships/slide" Target="slide3.xml"/><Relationship Id="rId4" Type="http://schemas.openxmlformats.org/officeDocument/2006/relationships/slide" Target="slide21.xml"/><Relationship Id="rId9" Type="http://schemas.openxmlformats.org/officeDocument/2006/relationships/image" Target="../media/image14.jpeg"/><Relationship Id="rId14" Type="http://schemas.openxmlformats.org/officeDocument/2006/relationships/slide" Target="slide6.xml"/><Relationship Id="rId22" Type="http://schemas.openxmlformats.org/officeDocument/2006/relationships/slide" Target="slide10.xml"/><Relationship Id="rId27" Type="http://schemas.openxmlformats.org/officeDocument/2006/relationships/image" Target="../media/image21.jpeg"/><Relationship Id="rId30" Type="http://schemas.openxmlformats.org/officeDocument/2006/relationships/slide" Target="slide15.xml"/><Relationship Id="rId35" Type="http://schemas.openxmlformats.org/officeDocument/2006/relationships/image" Target="../media/image25.jpeg"/><Relationship Id="rId43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6CC3F1-4745-AB91-F269-04BA109A9458}"/>
              </a:ext>
            </a:extLst>
          </p:cNvPr>
          <p:cNvSpPr txBox="1"/>
          <p:nvPr/>
        </p:nvSpPr>
        <p:spPr>
          <a:xfrm>
            <a:off x="427036" y="4886174"/>
            <a:ext cx="49949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«Сделать как можно более пользы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моему Отечеству – вот единственная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жизни...»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					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Ушинский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853A1-C7FE-1508-1F6D-097CAAFB21C6}"/>
              </a:ext>
            </a:extLst>
          </p:cNvPr>
          <p:cNvSpPr txBox="1"/>
          <p:nvPr/>
        </p:nvSpPr>
        <p:spPr>
          <a:xfrm>
            <a:off x="3775894" y="1640516"/>
            <a:ext cx="48955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лет со дня рождения</a:t>
            </a:r>
          </a:p>
          <a:p>
            <a:pPr algn="ctr"/>
            <a:r>
              <a:rPr lang="ru-RU" sz="28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основателя </a:t>
            </a:r>
          </a:p>
          <a:p>
            <a:pPr algn="ctr"/>
            <a:r>
              <a:rPr lang="ru-RU" sz="28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педагогики</a:t>
            </a:r>
          </a:p>
          <a:p>
            <a:pPr algn="ctr"/>
            <a:r>
              <a:rPr lang="ru-RU" sz="28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Константина Дмитриевича Ушинского</a:t>
            </a:r>
          </a:p>
          <a:p>
            <a:pPr algn="ctr"/>
            <a:r>
              <a:rPr lang="ru-RU" sz="28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(1823 – 1871)</a:t>
            </a:r>
            <a:endParaRPr lang="ru-RU" sz="2400" b="1" i="1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21941147-8A5E-4AE0-8D39-0669F8390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0" t="18985" r="782"/>
          <a:stretch/>
        </p:blipFill>
        <p:spPr bwMode="auto">
          <a:xfrm>
            <a:off x="547297" y="972782"/>
            <a:ext cx="3008037" cy="37500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EAB894-F602-5A70-A94B-A26857E85BE9}"/>
              </a:ext>
            </a:extLst>
          </p:cNvPr>
          <p:cNvSpPr txBox="1"/>
          <p:nvPr/>
        </p:nvSpPr>
        <p:spPr>
          <a:xfrm>
            <a:off x="1665566" y="375446"/>
            <a:ext cx="5812868" cy="86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«МЦБ» Кольчугинского района</a:t>
            </a:r>
          </a:p>
          <a:p>
            <a:pPr algn="ctr"/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 №1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FA99C9F-B458-EF50-F49F-7141ECE02125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077E5F-0141-7E8E-EB0E-B13070F6F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17" y="520116"/>
            <a:ext cx="3058942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64A07-BBE9-1E74-ABDD-018C90C5C01E}"/>
              </a:ext>
            </a:extLst>
          </p:cNvPr>
          <p:cNvSpPr txBox="1"/>
          <p:nvPr/>
        </p:nvSpPr>
        <p:spPr>
          <a:xfrm>
            <a:off x="612000" y="3573463"/>
            <a:ext cx="7920000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Жалобы зайки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 нем описывается, как заяц причитает и обижается на свою жизнь. Ему кажется, что все его обижают — от охотника до глупой вороны. Рассказ научит участию, вниманию к бедам других людей. Также напоминает, что жаловаться бесполезно. Вместо этого стоит менять свою жизнь маленькими шагами к лучшему.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97CD0BE-5875-B27D-C21E-D3698F1E89F0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145268E7-EBD6-B79D-2248-731C3DF08CF2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CDC571-52A6-B364-E4D2-EC7F8127E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26" y="488818"/>
            <a:ext cx="2126949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DEDE64-0191-DEAB-04F4-598A8E234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1ADB1-E7FC-7595-04F1-E7F23BF3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3573463"/>
            <a:ext cx="792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 роще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рассказывается о том, как брат и сестра вместо того, чтобы спешить на уроки в школу, отправились в рощу. Кого повстречали там юные ученики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осуждает лень и показывает, что с бездельниками даже играть никто не хочет.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F0382C-8C67-72B7-C8B3-C28D8A9D8496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hlinkClick r:id="rId3" action="ppaction://hlinksldjump"/>
            <a:extLst>
              <a:ext uri="{FF2B5EF4-FFF2-40B4-BE49-F238E27FC236}">
                <a16:creationId xmlns:a16="http://schemas.microsoft.com/office/drawing/2014/main" id="{DB8BDE9E-4CC5-F977-4C3A-3A6068A04ED7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A7DE6-016E-12FB-D1EE-459B5BC3DF83}"/>
              </a:ext>
            </a:extLst>
          </p:cNvPr>
          <p:cNvSpPr txBox="1"/>
          <p:nvPr/>
        </p:nvSpPr>
        <p:spPr>
          <a:xfrm>
            <a:off x="612000" y="3573463"/>
            <a:ext cx="7920000" cy="243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Трусливый Ваня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мальчика Ваню оставили одного в избе. Недолго он полежал на печке в полной тишине. Что стало твориться в жилище спустя некоторое время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узнаете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рассказе.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Ушинского «Трусливый Ваня» учит не быть суеверным, не бояться темноты и не паниковать понапрасну. Нужно постараться быстро разобраться в ситуации.</a:t>
            </a:r>
          </a:p>
          <a:p>
            <a:pPr algn="just">
              <a:lnSpc>
                <a:spcPct val="107000"/>
              </a:lnSpc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B8F46E-7B9F-17A6-1470-9D03C6861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13" y="523816"/>
            <a:ext cx="2991374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8600AC-BE69-D9E0-E514-82553D1F5BFE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92B11C06-2359-23AF-1A73-B59AD0D51747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6F6841-1CBC-C8EC-3683-8209C3A28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77" y="543059"/>
            <a:ext cx="2072047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D4E4D-1E62-0BD8-57E8-F37B55F8AD61}"/>
              </a:ext>
            </a:extLst>
          </p:cNvPr>
          <p:cNvSpPr txBox="1"/>
          <p:nvPr/>
        </p:nvSpPr>
        <p:spPr>
          <a:xfrm>
            <a:off x="612000" y="3573463"/>
            <a:ext cx="79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одной яблоньки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рассказывается о том, как однажды в лесу родилась яблонька. Вскоре по лесу проходил садовник, заметил молодое деревцо, выкопал и посадил у себя в саду. Что произошло с молодой яблонькой на новом месте под опекой садовника, узнаете из небольшого рассказа. Он учит терпению, заботе и показывает, как важны старание и знания в любом деле.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B64E339-9876-EA80-D59D-758926811DF4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4E088A07-23F6-05E2-C4AD-5FBE214F6D83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80F9FF-9E08-43CA-F36D-352078BB8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2" y="510938"/>
            <a:ext cx="2125555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90887-D993-7117-DB51-901D2BD0B825}"/>
              </a:ext>
            </a:extLst>
          </p:cNvPr>
          <p:cNvSpPr txBox="1"/>
          <p:nvPr/>
        </p:nvSpPr>
        <p:spPr>
          <a:xfrm>
            <a:off x="612000" y="3573463"/>
            <a:ext cx="7920000" cy="206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Охотник до сказок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старик любил сказки слушать и пустил к себе человека ночевать за то, что тот будет ему всю ночь сказки рассказывать.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предупреждает, что во всем нужна мера. Кроме того, произведение показывает, какие шутки может сыграть с нами собственное воображение.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2A05C1B-E646-4102-C114-61AD3AAA98B6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85959B3E-A237-5F2B-E754-01EB70E49687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05B06E-8379-938C-F2F7-A63E3C137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49" y="544800"/>
            <a:ext cx="2192902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AFF649-E0BB-6CB0-66B8-A0490EF8D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2A72FC-F0DA-010E-40B9-7CB338E6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3573547"/>
            <a:ext cx="79200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Петушок с семьей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—коротенький рассказ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как все устроено в семье, как распределены роли между членами семьи. В семье должен быть мир и порядок, и не надо ссориться.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учит щедрости, благодарности, вежливости, умению уступать и делиться с близкими людьми.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E94F5E-8430-94DE-E922-6EA50179A32D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hlinkClick r:id="rId3" action="ppaction://hlinksldjump"/>
            <a:extLst>
              <a:ext uri="{FF2B5EF4-FFF2-40B4-BE49-F238E27FC236}">
                <a16:creationId xmlns:a16="http://schemas.microsoft.com/office/drawing/2014/main" id="{8C4EDA54-9BF6-2ABD-90CE-3513BB1FA126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30602B-5D34-72A9-4E70-EAEE2CB7A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0" y="574630"/>
            <a:ext cx="2592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CE53C-E90E-5523-D0F4-5DB5117C4720}"/>
              </a:ext>
            </a:extLst>
          </p:cNvPr>
          <p:cNvSpPr txBox="1"/>
          <p:nvPr/>
        </p:nvSpPr>
        <p:spPr>
          <a:xfrm>
            <a:off x="612000" y="3583371"/>
            <a:ext cx="7920000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«Лиса и гуси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короткая сказка Константина Ушинского.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сказке ситуация очень забавная, о том, как гуси лису обхитрили. Она пришла к ним на луг, чтобы съесть, а они ей говорят: «Дай мы напоследок споем!» Что произошло дальше узнаете дочитав сказку до конца.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учит смелости, доброте, дружбе, решительности и находчивости.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117598-9E62-4A7B-59DC-9569EAE52BD1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C6BDD4FA-1203-0E08-6617-7084B76C0E08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B8E9DA-530D-21A4-DC8C-031D1C517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2" y="498059"/>
            <a:ext cx="2983235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84BB8-AC88-3D4C-0F91-FC87B5B71850}"/>
              </a:ext>
            </a:extLst>
          </p:cNvPr>
          <p:cNvSpPr txBox="1"/>
          <p:nvPr/>
        </p:nvSpPr>
        <p:spPr>
          <a:xfrm>
            <a:off x="612000" y="3573463"/>
            <a:ext cx="7920000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Умей обождать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сказка  о том, что петушок с курочкой жили дружно. Только Петя стремился скорее познать мир вокруг и не любил слушать советов сестрицы. К чему привела петушка такая жажда испытать все на себе, узнаете из короткой сказки. Она учит терпению, умению извлекать уроки из чужих советов и собственных ошибок..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74B96BA-E243-1F57-D1AE-44D02E7D3DA4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1F0F393A-6EA9-2AEB-8214-4A4FC252BB55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4B4ED0-9454-6F5E-C0B1-F586D9BEE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01" y="551545"/>
            <a:ext cx="2179998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B45F30-DB41-B511-B84D-E76F4DE8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77A1C7-CBFE-E8E4-FDF4-3D4F7703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3428999"/>
            <a:ext cx="79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Храбрая собака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Константина Ушинского о житейской мудрости. </a:t>
            </a:r>
            <a:r>
              <a:rPr lang="ru-RU" sz="20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которого мы узнаем, почему лает собака и почему она поджимает хвост.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4278CB-2449-6342-787C-F7472297A93C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hlinkClick r:id="rId3" action="ppaction://hlinksldjump"/>
            <a:extLst>
              <a:ext uri="{FF2B5EF4-FFF2-40B4-BE49-F238E27FC236}">
                <a16:creationId xmlns:a16="http://schemas.microsoft.com/office/drawing/2014/main" id="{AC392ACD-2BC1-5224-4DA9-74FC934630A4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очка">
            <a:extLst>
              <a:ext uri="{FF2B5EF4-FFF2-40B4-BE49-F238E27FC236}">
                <a16:creationId xmlns:a16="http://schemas.microsoft.com/office/drawing/2014/main" id="{8FA595D7-5DE0-B1E7-DFB4-94FB1A4CC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8068"/>
          <a:stretch/>
        </p:blipFill>
        <p:spPr bwMode="auto">
          <a:xfrm>
            <a:off x="2306982" y="539302"/>
            <a:ext cx="4457011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B6405-9314-5E54-A145-0D53A8F62B12}"/>
              </a:ext>
            </a:extLst>
          </p:cNvPr>
          <p:cNvSpPr txBox="1"/>
          <p:nvPr/>
        </p:nvSpPr>
        <p:spPr>
          <a:xfrm>
            <a:off x="612000" y="3585579"/>
            <a:ext cx="7920000" cy="206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Ласточка —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 показывает, как ласточка трудится весь день, чтобы свить гнездо. После того, как оно было готово, птица снесла яйца и высидела их. Когда птенцы появились на свет, мать заботилась об их пропитании. Что случилось с ласточкой, когда птенчики оперились и покинули гнездо своей матери, узнайте из произведения о самозабвенной материнской любви.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AB3F477-1490-73E7-EF02-69FCE2AF8A93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A2C8407E-84A1-8B23-F6C1-71CBE1095BDC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62F7FA-07E7-0ECB-513B-D5D61D59AA87}"/>
              </a:ext>
            </a:extLst>
          </p:cNvPr>
          <p:cNvSpPr txBox="1"/>
          <p:nvPr/>
        </p:nvSpPr>
        <p:spPr>
          <a:xfrm>
            <a:off x="444321" y="3916240"/>
            <a:ext cx="8255358" cy="2354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Константина Ушинского — творения великого педагога, собирателя фольклорных сюжетов и талантливого рассказчика, которые увлекают детей с первых строк произведения. В них читатель встречает знакомых персонажей из народных сказок, людей и животных. Сказки Константина Дмитриевича всегда учат добру, любви к природе, умению прислушиваться к советам старших и развивать свои лучшие качества.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9999D9-565B-0473-42EE-394B2D5CD817}"/>
              </a:ext>
            </a:extLst>
          </p:cNvPr>
          <p:cNvGrpSpPr/>
          <p:nvPr/>
        </p:nvGrpSpPr>
        <p:grpSpPr>
          <a:xfrm>
            <a:off x="3465740" y="587205"/>
            <a:ext cx="4839402" cy="3048034"/>
            <a:chOff x="3710232" y="485403"/>
            <a:chExt cx="4839402" cy="304803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26CE462-E249-302D-524F-57FE5228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6075" y="588483"/>
              <a:ext cx="925635" cy="13353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4032AEC-6568-904B-C44F-CF38B3D1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5907" y="2179122"/>
              <a:ext cx="1011982" cy="134930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3F603C0-91E5-FD69-AE13-F5734F43B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5928" y="2058875"/>
              <a:ext cx="1153058" cy="146955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4280756-9920-222A-2C3B-ED8E2125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4437" y="1937423"/>
              <a:ext cx="1092857" cy="159601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AB1131D-5142-D857-B3B0-C5D63EA6F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0232" y="2164811"/>
              <a:ext cx="1037083" cy="133530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B0F255F-EC1D-A683-385D-E49BCAC3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2536" y="485403"/>
              <a:ext cx="1167098" cy="1492304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32BC620-3948-C3DA-4D63-414A7F49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5875" y="538908"/>
              <a:ext cx="889967" cy="1341625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0E88DB2-28AE-EF1B-F452-14544DB68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254" y="513028"/>
              <a:ext cx="995662" cy="1337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327B1193-9423-F084-1063-F7FD54D0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1" y="587205"/>
            <a:ext cx="2253518" cy="29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85E80C8-492D-9E3E-D1E9-88251EDB6009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58D55F-BD8C-1358-2838-EA1E24E7DF61}"/>
              </a:ext>
            </a:extLst>
          </p:cNvPr>
          <p:cNvSpPr txBox="1"/>
          <p:nvPr/>
        </p:nvSpPr>
        <p:spPr>
          <a:xfrm>
            <a:off x="612000" y="3573463"/>
            <a:ext cx="7920000" cy="171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и Солнце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поучительный рассказ Константина Ушинского. В нем представлен спор между Солнцем и северным Ветром. Они решили выяснить, кто из них обладает большей силой. Кто и каким образом победил в споре? Сказка учит тому, что с помощью ласки и доброты можно добиться гораздо большего, чем с помощью гнева.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293B91-3AE9-4F85-C814-52212901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r="18151" b="19581"/>
          <a:stretch/>
        </p:blipFill>
        <p:spPr bwMode="auto">
          <a:xfrm>
            <a:off x="2600481" y="560262"/>
            <a:ext cx="387001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29EC7A-E046-AFE4-3732-293ABA241DB7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с вырезом 6">
            <a:hlinkClick r:id="rId3" action="ppaction://hlinksldjump"/>
            <a:extLst>
              <a:ext uri="{FF2B5EF4-FFF2-40B4-BE49-F238E27FC236}">
                <a16:creationId xmlns:a16="http://schemas.microsoft.com/office/drawing/2014/main" id="{7044F4D7-1557-2478-2691-342D0484164A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A46F78-0F09-2E30-4058-A6CAA3CBA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73" y="566678"/>
            <a:ext cx="2079053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6FAB2-4386-BA6B-E80D-DCEF7E19905E}"/>
              </a:ext>
            </a:extLst>
          </p:cNvPr>
          <p:cNvSpPr txBox="1"/>
          <p:nvPr/>
        </p:nvSpPr>
        <p:spPr>
          <a:xfrm>
            <a:off x="612000" y="3573463"/>
            <a:ext cx="7920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«Слепая лошадь»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рассказ Ушинского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как лошадь спасла жизнь своему хозяину и он пообещал всегда о ней заботиться.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Сдержал ли своё обещание купец, когда лошадь ослепла – читатели узнают из рассказа. Произведение учит ребят быть благодарными, ценить добрые поступки и отвечать добром на добро.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7DED9F-5085-6E25-64CD-C4F334AADBFF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с вырезом 6">
            <a:hlinkClick r:id="rId3" action="ppaction://hlinksldjump"/>
            <a:extLst>
              <a:ext uri="{FF2B5EF4-FFF2-40B4-BE49-F238E27FC236}">
                <a16:creationId xmlns:a16="http://schemas.microsoft.com/office/drawing/2014/main" id="{D8E42AB9-1543-76DC-0AAC-1B7CD1882D0A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9C92D4-E59C-AD02-8473-4C0F2855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66" y="537761"/>
            <a:ext cx="2625444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0DFA0-485C-C898-ABE8-09CEA98BDFAE}"/>
              </a:ext>
            </a:extLst>
          </p:cNvPr>
          <p:cNvSpPr txBox="1"/>
          <p:nvPr/>
        </p:nvSpPr>
        <p:spPr>
          <a:xfrm>
            <a:off x="612000" y="3573463"/>
            <a:ext cx="7920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Проказы старухи-зимы -  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 красочно описывает действия лютой проказницы-зимы, рассказывает о сопротивлении птиц и зверушек, казалось бы, от неминуемой смерти, что читателю хочется всех спасти и обогреть. А зима тем временем злится…Кто победит в противостоянии – узнаете прочитав эту сказку.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3A3592-E926-DD99-E2F1-7EDCD276EC87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с вырезом 5">
            <a:hlinkClick r:id="rId3" action="ppaction://hlinksldjump"/>
            <a:extLst>
              <a:ext uri="{FF2B5EF4-FFF2-40B4-BE49-F238E27FC236}">
                <a16:creationId xmlns:a16="http://schemas.microsoft.com/office/drawing/2014/main" id="{B95F1CBB-C7D3-FC83-FC59-149DBA958D5E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9D4C00-5B75-AAF2-363E-B45B2339A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0231" y="562453"/>
            <a:ext cx="3623539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DB72E-F379-CC21-1091-3E892AEACB4D}"/>
              </a:ext>
            </a:extLst>
          </p:cNvPr>
          <p:cNvSpPr txBox="1"/>
          <p:nvPr/>
        </p:nvSpPr>
        <p:spPr>
          <a:xfrm>
            <a:off x="612000" y="3595548"/>
            <a:ext cx="7920000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«Два плуга»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как два совершенно одинаковых плуга стали разными: один сверкал, а второй заржавел.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Ушинского восхваляет трудолюбие, а также осуждает праздность и лень.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27B6CCB-B092-3DCA-51C0-DEB2C224B666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2241A786-5CFD-FC86-F24E-044E6C99AD40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A1A45-7192-E865-4200-82BDBB94C964}"/>
              </a:ext>
            </a:extLst>
          </p:cNvPr>
          <p:cNvSpPr/>
          <p:nvPr/>
        </p:nvSpPr>
        <p:spPr>
          <a:xfrm>
            <a:off x="831853" y="982405"/>
            <a:ext cx="7782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Источники: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https://mishka-knizhka.ru/rasskazy-ushinskogo/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https://dlyarazvitiya.ru/rasskazy-ushinskogo/page/5/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https://knizhka-malishka.ru/rasskazy-dlya-detej/rasskazy-ushinskogo/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https://7gy.ru/knigi-dlya-detej/detskaya-literatura/806-k-ushinskij-rasskazy-o-zhivotnykh-chitat-onlajn-skachat.html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https://nukadeti.ru/skazki/konstantin_ushinskij</a:t>
            </a:r>
            <a:endParaRPr lang="ru-RU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77AF86C-96C1-FEC9-9B9B-7ADB45507282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6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">
            <a:extLst>
              <a:ext uri="{FF2B5EF4-FFF2-40B4-BE49-F238E27FC236}">
                <a16:creationId xmlns:a16="http://schemas.microsoft.com/office/drawing/2014/main" id="{31F52476-6A13-B7B7-05AE-2590BFC74F12}"/>
              </a:ext>
            </a:extLst>
          </p:cNvPr>
          <p:cNvSpPr/>
          <p:nvPr/>
        </p:nvSpPr>
        <p:spPr>
          <a:xfrm>
            <a:off x="8088970" y="1695659"/>
            <a:ext cx="541332" cy="3158640"/>
          </a:xfrm>
          <a:prstGeom prst="homePlate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029DE6A-2BB7-3DCB-D610-800B1D796B78}"/>
              </a:ext>
            </a:extLst>
          </p:cNvPr>
          <p:cNvGrpSpPr/>
          <p:nvPr/>
        </p:nvGrpSpPr>
        <p:grpSpPr>
          <a:xfrm>
            <a:off x="550066" y="2267992"/>
            <a:ext cx="6968688" cy="1953102"/>
            <a:chOff x="668245" y="2448536"/>
            <a:chExt cx="6968688" cy="1953102"/>
          </a:xfrm>
        </p:grpSpPr>
        <p:pic>
          <p:nvPicPr>
            <p:cNvPr id="25" name="Picture 4">
              <a:hlinkClick r:id="rId2" action="ppaction://hlinksldjump"/>
              <a:extLst>
                <a:ext uri="{FF2B5EF4-FFF2-40B4-BE49-F238E27FC236}">
                  <a16:creationId xmlns:a16="http://schemas.microsoft.com/office/drawing/2014/main" id="{F13325F3-08B4-1C0B-AFA2-873E3CE3B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45" y="2457638"/>
              <a:ext cx="1561607" cy="19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>
              <a:hlinkClick r:id="rId4" action="ppaction://hlinksldjump"/>
              <a:extLst>
                <a:ext uri="{FF2B5EF4-FFF2-40B4-BE49-F238E27FC236}">
                  <a16:creationId xmlns:a16="http://schemas.microsoft.com/office/drawing/2014/main" id="{28BF3CD2-64A2-5366-5AEC-3492DFD20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00" y="2448536"/>
              <a:ext cx="1554795" cy="19448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26" descr="C:\Users\Admin\Desktop\0332_rns_staruha_zima.jpg">
              <a:hlinkClick r:id="rId6" action="ppaction://hlinksldjump"/>
              <a:extLst>
                <a:ext uri="{FF2B5EF4-FFF2-40B4-BE49-F238E27FC236}">
                  <a16:creationId xmlns:a16="http://schemas.microsoft.com/office/drawing/2014/main" id="{B9584F7F-1D3D-D329-6803-0B5791CA706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880" y="2464594"/>
              <a:ext cx="1512000" cy="1928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A093FD02-2D17-D0AF-0D04-5C87736782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0" r="26772"/>
            <a:stretch/>
          </p:blipFill>
          <p:spPr bwMode="auto">
            <a:xfrm>
              <a:off x="6097979" y="2464594"/>
              <a:ext cx="1538954" cy="192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56573F9-3556-B883-33E9-6037051F3234}"/>
              </a:ext>
            </a:extLst>
          </p:cNvPr>
          <p:cNvGrpSpPr/>
          <p:nvPr/>
        </p:nvGrpSpPr>
        <p:grpSpPr>
          <a:xfrm>
            <a:off x="581206" y="2282082"/>
            <a:ext cx="6937548" cy="1980498"/>
            <a:chOff x="684337" y="388823"/>
            <a:chExt cx="6937548" cy="1980498"/>
          </a:xfrm>
        </p:grpSpPr>
        <p:pic>
          <p:nvPicPr>
            <p:cNvPr id="21" name="Рисунок 20">
              <a:hlinkClick r:id="rId10" action="ppaction://hlinksldjump"/>
              <a:extLst>
                <a:ext uri="{FF2B5EF4-FFF2-40B4-BE49-F238E27FC236}">
                  <a16:creationId xmlns:a16="http://schemas.microsoft.com/office/drawing/2014/main" id="{8AE3B306-DB98-084D-0323-87135A7B6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4298" y="396417"/>
              <a:ext cx="1548000" cy="1972904"/>
            </a:xfrm>
            <a:prstGeom prst="rect">
              <a:avLst/>
            </a:prstGeom>
          </p:spPr>
        </p:pic>
        <p:pic>
          <p:nvPicPr>
            <p:cNvPr id="23" name="Picture 2">
              <a:hlinkClick r:id="rId12" action="ppaction://hlinksldjump"/>
              <a:extLst>
                <a:ext uri="{FF2B5EF4-FFF2-40B4-BE49-F238E27FC236}">
                  <a16:creationId xmlns:a16="http://schemas.microsoft.com/office/drawing/2014/main" id="{BFD8871E-180F-F717-AC16-80404FC41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979" y="404010"/>
              <a:ext cx="1523906" cy="19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D15C2FF8-F7DA-2C36-5789-AC208A74A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399" y="404010"/>
              <a:ext cx="1525320" cy="19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hlinkClick r:id="rId16" action="ppaction://hlinksldjump"/>
              <a:extLst>
                <a:ext uri="{FF2B5EF4-FFF2-40B4-BE49-F238E27FC236}">
                  <a16:creationId xmlns:a16="http://schemas.microsoft.com/office/drawing/2014/main" id="{773464D5-6211-1346-1AC3-29D23C84E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37" y="388823"/>
              <a:ext cx="1529422" cy="19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5F41749-3911-8D84-6FE8-0C3988525848}"/>
              </a:ext>
            </a:extLst>
          </p:cNvPr>
          <p:cNvGrpSpPr/>
          <p:nvPr/>
        </p:nvGrpSpPr>
        <p:grpSpPr>
          <a:xfrm>
            <a:off x="581206" y="2269839"/>
            <a:ext cx="6964151" cy="1960462"/>
            <a:chOff x="657734" y="4509991"/>
            <a:chExt cx="6964151" cy="1960462"/>
          </a:xfrm>
        </p:grpSpPr>
        <p:pic>
          <p:nvPicPr>
            <p:cNvPr id="30" name="Picture 2">
              <a:hlinkClick r:id="rId18" action="ppaction://hlinksldjump"/>
              <a:extLst>
                <a:ext uri="{FF2B5EF4-FFF2-40B4-BE49-F238E27FC236}">
                  <a16:creationId xmlns:a16="http://schemas.microsoft.com/office/drawing/2014/main" id="{0DADACD0-97A9-CDB2-E10D-45963AF6B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34" y="4526453"/>
              <a:ext cx="1556025" cy="19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>
              <a:hlinkClick r:id="rId20" action="ppaction://hlinksldjump"/>
              <a:extLst>
                <a:ext uri="{FF2B5EF4-FFF2-40B4-BE49-F238E27FC236}">
                  <a16:creationId xmlns:a16="http://schemas.microsoft.com/office/drawing/2014/main" id="{C1E71269-FDDD-B716-C7B5-04A0D681CF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9" r="15982"/>
            <a:stretch/>
          </p:blipFill>
          <p:spPr bwMode="auto">
            <a:xfrm>
              <a:off x="2522460" y="4518221"/>
              <a:ext cx="1556025" cy="192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" name="Рисунок 1023">
              <a:hlinkClick r:id="rId22" action="ppaction://hlinksldjump"/>
              <a:extLst>
                <a:ext uri="{FF2B5EF4-FFF2-40B4-BE49-F238E27FC236}">
                  <a16:creationId xmlns:a16="http://schemas.microsoft.com/office/drawing/2014/main" id="{684911A0-5621-BCA3-CDD3-0CD0BC2E1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22129" y="4509991"/>
              <a:ext cx="1514399" cy="1937042"/>
            </a:xfrm>
            <a:prstGeom prst="rect">
              <a:avLst/>
            </a:prstGeom>
          </p:spPr>
        </p:pic>
        <p:pic>
          <p:nvPicPr>
            <p:cNvPr id="1025" name="Picture 4">
              <a:hlinkClick r:id="rId24" action="ppaction://hlinksldjump"/>
              <a:extLst>
                <a:ext uri="{FF2B5EF4-FFF2-40B4-BE49-F238E27FC236}">
                  <a16:creationId xmlns:a16="http://schemas.microsoft.com/office/drawing/2014/main" id="{E489B9EE-7EEB-B634-A22B-B650358D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740" y="4525177"/>
              <a:ext cx="1501145" cy="192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9A38B20A-EA75-32E5-5F0A-CC3D295E59B6}"/>
              </a:ext>
            </a:extLst>
          </p:cNvPr>
          <p:cNvGrpSpPr/>
          <p:nvPr/>
        </p:nvGrpSpPr>
        <p:grpSpPr>
          <a:xfrm>
            <a:off x="605865" y="2284554"/>
            <a:ext cx="6939492" cy="1983147"/>
            <a:chOff x="688974" y="2437840"/>
            <a:chExt cx="6939492" cy="1983147"/>
          </a:xfrm>
        </p:grpSpPr>
        <p:pic>
          <p:nvPicPr>
            <p:cNvPr id="1032" name="Picture 4" descr="https://libcat.ru/uploads/posts/book/konstantin-ushinskij-rasskazy.jpg">
              <a:hlinkClick r:id="rId26" action="ppaction://hlinksldjump"/>
              <a:extLst>
                <a:ext uri="{FF2B5EF4-FFF2-40B4-BE49-F238E27FC236}">
                  <a16:creationId xmlns:a16="http://schemas.microsoft.com/office/drawing/2014/main" id="{47CA98DD-98CF-7529-2575-D12CFED0E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88974" y="2453747"/>
              <a:ext cx="1512359" cy="1931986"/>
            </a:xfrm>
            <a:prstGeom prst="rect">
              <a:avLst/>
            </a:prstGeom>
            <a:noFill/>
          </p:spPr>
        </p:pic>
        <p:pic>
          <p:nvPicPr>
            <p:cNvPr id="1033" name="Picture 6" descr="https://i.ytimg.com/vi/p4QPlUxkZLg/maxresdefault.jpg?sqp=-oaymwEmCIAKENAF8quKqQMa8AEB-AH-CYAC0AWKAgwIABABGGUgWChFMA8=&amp;amp;rs=AOn4CLCoOemHNu9oWQqS_K-OzSXu-MliFw">
              <a:hlinkClick r:id="rId28" action="ppaction://hlinksldjump"/>
              <a:extLst>
                <a:ext uri="{FF2B5EF4-FFF2-40B4-BE49-F238E27FC236}">
                  <a16:creationId xmlns:a16="http://schemas.microsoft.com/office/drawing/2014/main" id="{E6897337-3C1F-8795-B3AB-09250F410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 l="30320" t="589" r="29993"/>
            <a:stretch>
              <a:fillRect/>
            </a:stretch>
          </p:blipFill>
          <p:spPr bwMode="auto">
            <a:xfrm>
              <a:off x="2523067" y="2455335"/>
              <a:ext cx="1532466" cy="1930398"/>
            </a:xfrm>
            <a:prstGeom prst="rect">
              <a:avLst/>
            </a:prstGeom>
            <a:noFill/>
          </p:spPr>
        </p:pic>
        <p:pic>
          <p:nvPicPr>
            <p:cNvPr id="1034" name="Picture 8">
              <a:hlinkClick r:id="rId30" action="ppaction://hlinksldjump"/>
              <a:extLst>
                <a:ext uri="{FF2B5EF4-FFF2-40B4-BE49-F238E27FC236}">
                  <a16:creationId xmlns:a16="http://schemas.microsoft.com/office/drawing/2014/main" id="{1050B0DB-EF8E-C416-767A-BCB303766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171" y="2443775"/>
              <a:ext cx="1521295" cy="196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2" descr="https://img4.labirint.ru/rc/c75602caef898a4d91ea7a6c9c413582/363x561q80/books13/125210/cover.jpg?1280394613">
              <a:hlinkClick r:id="rId32" action="ppaction://hlinksldjump"/>
              <a:extLst>
                <a:ext uri="{FF2B5EF4-FFF2-40B4-BE49-F238E27FC236}">
                  <a16:creationId xmlns:a16="http://schemas.microsoft.com/office/drawing/2014/main" id="{E89A17A3-BAF5-023D-9DBA-5029CA6AE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329642" y="2437840"/>
              <a:ext cx="1512358" cy="1983147"/>
            </a:xfrm>
            <a:prstGeom prst="rect">
              <a:avLst/>
            </a:prstGeom>
            <a:noFill/>
          </p:spPr>
        </p:pic>
      </p:grpSp>
      <p:grpSp>
        <p:nvGrpSpPr>
          <p:cNvPr id="1036" name="Группа 1035">
            <a:extLst>
              <a:ext uri="{FF2B5EF4-FFF2-40B4-BE49-F238E27FC236}">
                <a16:creationId xmlns:a16="http://schemas.microsoft.com/office/drawing/2014/main" id="{24A8968A-4F09-B430-8181-76DBA258CBA8}"/>
              </a:ext>
            </a:extLst>
          </p:cNvPr>
          <p:cNvGrpSpPr/>
          <p:nvPr/>
        </p:nvGrpSpPr>
        <p:grpSpPr>
          <a:xfrm>
            <a:off x="602694" y="2286193"/>
            <a:ext cx="6942663" cy="1938867"/>
            <a:chOff x="685802" y="220134"/>
            <a:chExt cx="6942663" cy="1938867"/>
          </a:xfrm>
        </p:grpSpPr>
        <p:pic>
          <p:nvPicPr>
            <p:cNvPr id="1037" name="Picture 4" descr="https://beauty.mypartnershop.ru/pictures/1009268867.jpg">
              <a:hlinkClick r:id="rId34" action="ppaction://hlinksldjump"/>
              <a:extLst>
                <a:ext uri="{FF2B5EF4-FFF2-40B4-BE49-F238E27FC236}">
                  <a16:creationId xmlns:a16="http://schemas.microsoft.com/office/drawing/2014/main" id="{F2B210CF-5278-70E7-C894-B64E93572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/>
            <a:srcRect l="2669" r="1973"/>
            <a:stretch>
              <a:fillRect/>
            </a:stretch>
          </p:blipFill>
          <p:spPr bwMode="auto">
            <a:xfrm>
              <a:off x="685802" y="228600"/>
              <a:ext cx="1516601" cy="1930400"/>
            </a:xfrm>
            <a:prstGeom prst="rect">
              <a:avLst/>
            </a:prstGeom>
            <a:noFill/>
          </p:spPr>
        </p:pic>
        <p:pic>
          <p:nvPicPr>
            <p:cNvPr id="1038" name="Picture 6">
              <a:hlinkClick r:id="rId36" action="ppaction://hlinksldjump"/>
              <a:extLst>
                <a:ext uri="{FF2B5EF4-FFF2-40B4-BE49-F238E27FC236}">
                  <a16:creationId xmlns:a16="http://schemas.microsoft.com/office/drawing/2014/main" id="{F5A84CA4-9956-E67A-DE29-DAEC42F83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404" y="220134"/>
              <a:ext cx="1537061" cy="193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2" descr="https://i.pinimg.com/736x/7f/c1/b4/7fc1b4086bb6d0ee11183cde67eda389.jpg">
              <a:hlinkClick r:id="rId38" action="ppaction://hlinksldjump"/>
              <a:extLst>
                <a:ext uri="{FF2B5EF4-FFF2-40B4-BE49-F238E27FC236}">
                  <a16:creationId xmlns:a16="http://schemas.microsoft.com/office/drawing/2014/main" id="{736C514D-D0ED-D06F-6996-DDAB975A9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/>
            <a:srcRect l="11801" t="3263" r="6525" b="22262"/>
            <a:stretch>
              <a:fillRect/>
            </a:stretch>
          </p:blipFill>
          <p:spPr bwMode="auto">
            <a:xfrm>
              <a:off x="4343399" y="220135"/>
              <a:ext cx="1512000" cy="1938866"/>
            </a:xfrm>
            <a:prstGeom prst="rect">
              <a:avLst/>
            </a:prstGeom>
            <a:noFill/>
          </p:spPr>
        </p:pic>
        <p:pic>
          <p:nvPicPr>
            <p:cNvPr id="1040" name="Picture 16" descr="https://alifba.ru/storage/img/products/117957/cover.jpg">
              <a:hlinkClick r:id="rId40" action="ppaction://hlinksldjump"/>
              <a:extLst>
                <a:ext uri="{FF2B5EF4-FFF2-40B4-BE49-F238E27FC236}">
                  <a16:creationId xmlns:a16="http://schemas.microsoft.com/office/drawing/2014/main" id="{21350867-E6CF-FC8C-3EDF-E722BAB80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526241" y="228601"/>
              <a:ext cx="1529291" cy="1921932"/>
            </a:xfrm>
            <a:prstGeom prst="rect">
              <a:avLst/>
            </a:prstGeom>
            <a:no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0FDAAA-A5E3-A2C1-4342-F77FF9336C36}"/>
              </a:ext>
            </a:extLst>
          </p:cNvPr>
          <p:cNvSpPr txBox="1"/>
          <p:nvPr/>
        </p:nvSpPr>
        <p:spPr>
          <a:xfrm>
            <a:off x="865284" y="4537748"/>
            <a:ext cx="6514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Синяя стрелка       поможет тебе познакомиться  </a:t>
            </a:r>
          </a:p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рассказами К. Д. Ушинского. Нажав на картинку ты узнаешь о чем книга, а на красную              сможешь вернуться назад, на         последний слайд.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757C527-549E-FAC8-3D53-D369D182CF51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25C28E-F163-2A12-7DB7-D58B3AFA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19" y="468323"/>
            <a:ext cx="1161420" cy="15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BDFA71-C82D-9D0E-D227-A53B62504F9B}"/>
              </a:ext>
            </a:extLst>
          </p:cNvPr>
          <p:cNvSpPr txBox="1"/>
          <p:nvPr/>
        </p:nvSpPr>
        <p:spPr>
          <a:xfrm>
            <a:off x="2422227" y="1554608"/>
            <a:ext cx="173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К.Д</a:t>
            </a:r>
            <a:r>
              <a:rPr lang="ru-RU" dirty="0"/>
              <a:t>.</a:t>
            </a:r>
          </a:p>
        </p:txBody>
      </p:sp>
      <p:sp>
        <p:nvSpPr>
          <p:cNvPr id="9" name="Управляющая кнопка: &quot;Вперед&quot; или &quot;Следующий&quot; 8">
            <a:hlinkClick r:id="rId43" action="ppaction://hlinksldjump" highlightClick="1"/>
            <a:extLst>
              <a:ext uri="{FF2B5EF4-FFF2-40B4-BE49-F238E27FC236}">
                <a16:creationId xmlns:a16="http://schemas.microsoft.com/office/drawing/2014/main" id="{01CEE36C-F81F-7E37-0291-D82D8B143E32}"/>
              </a:ext>
            </a:extLst>
          </p:cNvPr>
          <p:cNvSpPr/>
          <p:nvPr/>
        </p:nvSpPr>
        <p:spPr>
          <a:xfrm>
            <a:off x="7548970" y="5861991"/>
            <a:ext cx="540000" cy="540000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">
            <a:extLst>
              <a:ext uri="{FF2B5EF4-FFF2-40B4-BE49-F238E27FC236}">
                <a16:creationId xmlns:a16="http://schemas.microsoft.com/office/drawing/2014/main" id="{802E0F42-6B81-8062-685F-542B15DF492C}"/>
              </a:ext>
            </a:extLst>
          </p:cNvPr>
          <p:cNvSpPr/>
          <p:nvPr/>
        </p:nvSpPr>
        <p:spPr>
          <a:xfrm>
            <a:off x="2808701" y="4587466"/>
            <a:ext cx="230713" cy="328749"/>
          </a:xfrm>
          <a:prstGeom prst="homePlate">
            <a:avLst/>
          </a:prstGeom>
          <a:solidFill>
            <a:srgbClr val="0070C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&quot;Вперед&quot; или &quot;Следующий&quot;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CEE36C-F81F-7E37-0291-D82D8B143E32}"/>
              </a:ext>
            </a:extLst>
          </p:cNvPr>
          <p:cNvSpPr/>
          <p:nvPr/>
        </p:nvSpPr>
        <p:spPr>
          <a:xfrm>
            <a:off x="3309208" y="5508166"/>
            <a:ext cx="282799" cy="328749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трелка: вправо с вырезом 13">
            <a:hlinkClick r:id="rId44" action="ppaction://hlinksldjump"/>
            <a:extLst>
              <a:ext uri="{FF2B5EF4-FFF2-40B4-BE49-F238E27FC236}">
                <a16:creationId xmlns:a16="http://schemas.microsoft.com/office/drawing/2014/main" id="{4E84ED50-0B5E-AF20-87AC-17E880DA9F6F}"/>
              </a:ext>
            </a:extLst>
          </p:cNvPr>
          <p:cNvSpPr/>
          <p:nvPr/>
        </p:nvSpPr>
        <p:spPr>
          <a:xfrm>
            <a:off x="5177481" y="5188981"/>
            <a:ext cx="363940" cy="32874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0F8B11-5AC9-60B3-A48E-8160B9A4B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15" y="549000"/>
            <a:ext cx="3472771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F8FED-E1DB-3755-FC7E-9F628DD9EDE9}"/>
              </a:ext>
            </a:extLst>
          </p:cNvPr>
          <p:cNvSpPr txBox="1"/>
          <p:nvPr/>
        </p:nvSpPr>
        <p:spPr>
          <a:xfrm>
            <a:off x="612000" y="3567131"/>
            <a:ext cx="79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Ворона и рак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однажды ворона поймала рака и подняла его на дерево, чтобы там спокойно съесть свою добычу. Как поступит рак в столь опасной для себя ситуации, и сумеет ли он избежать гибели. Произведение научит ребят осторожности, хитрости и умению не терять надежды на лучшее даже при возникновении сложностей или опасности.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с вырезом 6">
            <a:hlinkClick r:id="rId3" action="ppaction://hlinksldjump"/>
            <a:extLst>
              <a:ext uri="{FF2B5EF4-FFF2-40B4-BE49-F238E27FC236}">
                <a16:creationId xmlns:a16="http://schemas.microsoft.com/office/drawing/2014/main" id="{4E84ED50-0B5E-AF20-87AC-17E880DA9F6F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78A271-467C-F3EC-4C5C-6F0B99489C40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A9EE5-2F63-40FE-EC89-344A89311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1655" y="539998"/>
            <a:ext cx="2827665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24616-64E2-C762-73BE-814232249875}"/>
              </a:ext>
            </a:extLst>
          </p:cNvPr>
          <p:cNvSpPr txBox="1"/>
          <p:nvPr/>
        </p:nvSpPr>
        <p:spPr>
          <a:xfrm>
            <a:off x="612000" y="3573463"/>
            <a:ext cx="79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рубашка в поле выросла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узнаем о том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много стараний человек отдает на то, чтобы что-то сделать.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истории маленькая Таня замечает, как ее отец бросает в поле блестящие зернышки. Таня внимательно наблюдает, как семена дают всходы, и мечтает о том, какой будет ее рубашка. Рассказ научит любознательности, трудолюбию и заботе о семье.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7CB36D-F63B-FC94-9424-82B52370C4C1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hlinkClick r:id="rId3" action="ppaction://hlinksldjump"/>
            <a:extLst>
              <a:ext uri="{FF2B5EF4-FFF2-40B4-BE49-F238E27FC236}">
                <a16:creationId xmlns:a16="http://schemas.microsoft.com/office/drawing/2014/main" id="{C7D4E32C-BBC9-E540-373C-791E9B798363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6CF3F4-BD0D-021C-5D69-53B581F72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0194" y="562445"/>
            <a:ext cx="2010588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C4A3F-4198-28F4-1B3B-4623D703E5A9}"/>
              </a:ext>
            </a:extLst>
          </p:cNvPr>
          <p:cNvSpPr txBox="1"/>
          <p:nvPr/>
        </p:nvSpPr>
        <p:spPr>
          <a:xfrm>
            <a:off x="612000" y="3536217"/>
            <a:ext cx="79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Гадюка –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познавательный рассказ Константина Ушинского. Однажды мальчик отправляется с взрослыми на сенокос, где прыгает с копны на копну. Какая опасность ждет его в этом развлечении, и кто спасет мальчика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Произведение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 осторожности, преданной дружбе и благодарности за оказанную помощь.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2A71AB-1124-FCE4-CBF3-9A3603E2A5D6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hlinkClick r:id="rId3" action="ppaction://hlinksldjump"/>
            <a:extLst>
              <a:ext uri="{FF2B5EF4-FFF2-40B4-BE49-F238E27FC236}">
                <a16:creationId xmlns:a16="http://schemas.microsoft.com/office/drawing/2014/main" id="{E2F7CF05-20DF-A0B1-6565-12D3693EC37A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95854D-0FFD-5187-C41B-FAC91F08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29" y="511038"/>
            <a:ext cx="2059318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35952-66E8-9979-8F28-385EEBD590B0}"/>
              </a:ext>
            </a:extLst>
          </p:cNvPr>
          <p:cNvSpPr txBox="1"/>
          <p:nvPr/>
        </p:nvSpPr>
        <p:spPr>
          <a:xfrm>
            <a:off x="612000" y="3580597"/>
            <a:ext cx="79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желания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 нем рассказывается о том, как мальчик Митя сообщал отцу, чего ему хочется. Когда и сколько раз повторится родительская просьба к сыну записать желание в блокнот отца, вы узнаете прочитав этот рассказ.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Ушинского «Четыре желания» учит позитивно относиться к жизни, ценить все хорошее, что есть в каждом времени года.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BD80998-2E96-4577-52A1-E4CDDEB9DECA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3F12A53D-8ED3-651F-B17B-1463BAD4A5A2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8598E6-A147-F25A-1E8D-9972553A3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00" y="515155"/>
            <a:ext cx="270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2A190-122D-3FA3-E1E6-9401AAA4E7A6}"/>
              </a:ext>
            </a:extLst>
          </p:cNvPr>
          <p:cNvSpPr txBox="1"/>
          <p:nvPr/>
        </p:nvSpPr>
        <p:spPr>
          <a:xfrm>
            <a:off x="612000" y="3573463"/>
            <a:ext cx="7920000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козлика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поведано о встрече пары козликов с двух разных сторон узкого мостика. О чем поспорят два упрямца? Смогут ли перейти переправу? Произведение учит вежливости, дружелюбию, умению искать общее решение возникших задач, осуждает излишнюю настойчивость и горделивость.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01B695E-94A2-4B0C-E91B-7C5A0BB34F96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с вырезом 7">
            <a:hlinkClick r:id="rId3" action="ppaction://hlinksldjump"/>
            <a:extLst>
              <a:ext uri="{FF2B5EF4-FFF2-40B4-BE49-F238E27FC236}">
                <a16:creationId xmlns:a16="http://schemas.microsoft.com/office/drawing/2014/main" id="{EEFC00D2-46C3-7360-4AA5-2CB125BFEC1A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EE5EFD-7821-3C03-2AC0-225743BD9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88" y="594710"/>
            <a:ext cx="1971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9AD660-B8B2-8480-3B2B-81BD21A7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29F5-D3BE-CCE2-9138-F8F62C56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3582457"/>
            <a:ext cx="79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Плутишка кот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показана жизнь трех домашних животных: козла, барана и кота. Первые два товарища жили дружно, исправно служили хозяевам, а вот Васька часто озорничал. Чем закончилось одно из его приключений, и как в него были замешаны козел с бараном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учит не брать чужого, быть находчивым, верить в лучшее, вставать на защиту своих друзей словом и делом.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F8F3D85-156F-7768-42FB-43B9F2A891A0}"/>
              </a:ext>
            </a:extLst>
          </p:cNvPr>
          <p:cNvSpPr/>
          <p:nvPr/>
        </p:nvSpPr>
        <p:spPr>
          <a:xfrm>
            <a:off x="252000" y="189000"/>
            <a:ext cx="8640000" cy="6480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с вырезом 8">
            <a:hlinkClick r:id="rId3" action="ppaction://hlinksldjump"/>
            <a:extLst>
              <a:ext uri="{FF2B5EF4-FFF2-40B4-BE49-F238E27FC236}">
                <a16:creationId xmlns:a16="http://schemas.microsoft.com/office/drawing/2014/main" id="{72E4D0D9-F844-631F-26BC-FB702F735D9E}"/>
              </a:ext>
            </a:extLst>
          </p:cNvPr>
          <p:cNvSpPr/>
          <p:nvPr/>
        </p:nvSpPr>
        <p:spPr>
          <a:xfrm>
            <a:off x="7392803" y="5663904"/>
            <a:ext cx="1004035" cy="64479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1073</TotalTime>
  <Words>1298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 kolch</dc:creator>
  <cp:lastModifiedBy>biblio kolch</cp:lastModifiedBy>
  <cp:revision>35</cp:revision>
  <dcterms:created xsi:type="dcterms:W3CDTF">2023-03-10T09:41:18Z</dcterms:created>
  <dcterms:modified xsi:type="dcterms:W3CDTF">2023-03-17T11:52:20Z</dcterms:modified>
</cp:coreProperties>
</file>