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61" r:id="rId4"/>
    <p:sldId id="301" r:id="rId5"/>
    <p:sldId id="267" r:id="rId6"/>
    <p:sldId id="302" r:id="rId7"/>
    <p:sldId id="323" r:id="rId8"/>
    <p:sldId id="324" r:id="rId9"/>
    <p:sldId id="262" r:id="rId10"/>
    <p:sldId id="303" r:id="rId11"/>
    <p:sldId id="305" r:id="rId12"/>
    <p:sldId id="306" r:id="rId13"/>
    <p:sldId id="326" r:id="rId14"/>
    <p:sldId id="327" r:id="rId15"/>
    <p:sldId id="328" r:id="rId16"/>
    <p:sldId id="263" r:id="rId17"/>
    <p:sldId id="300" r:id="rId18"/>
    <p:sldId id="264" r:id="rId19"/>
    <p:sldId id="296" r:id="rId20"/>
    <p:sldId id="298" r:id="rId21"/>
    <p:sldId id="299" r:id="rId22"/>
    <p:sldId id="265" r:id="rId23"/>
    <p:sldId id="295" r:id="rId24"/>
    <p:sldId id="259" r:id="rId25"/>
    <p:sldId id="270" r:id="rId26"/>
    <p:sldId id="279" r:id="rId27"/>
    <p:sldId id="260" r:id="rId28"/>
    <p:sldId id="280" r:id="rId29"/>
    <p:sldId id="281" r:id="rId30"/>
    <p:sldId id="271" r:id="rId31"/>
    <p:sldId id="329" r:id="rId32"/>
    <p:sldId id="330" r:id="rId33"/>
    <p:sldId id="331" r:id="rId34"/>
    <p:sldId id="277" r:id="rId35"/>
    <p:sldId id="307" r:id="rId36"/>
    <p:sldId id="318" r:id="rId37"/>
    <p:sldId id="319" r:id="rId38"/>
    <p:sldId id="320" r:id="rId39"/>
    <p:sldId id="321" r:id="rId40"/>
    <p:sldId id="272" r:id="rId41"/>
    <p:sldId id="308" r:id="rId42"/>
    <p:sldId id="322" r:id="rId43"/>
    <p:sldId id="273" r:id="rId44"/>
    <p:sldId id="285" r:id="rId45"/>
    <p:sldId id="286" r:id="rId46"/>
    <p:sldId id="287" r:id="rId47"/>
    <p:sldId id="288" r:id="rId48"/>
    <p:sldId id="274" r:id="rId49"/>
    <p:sldId id="289" r:id="rId50"/>
    <p:sldId id="290" r:id="rId51"/>
    <p:sldId id="291" r:id="rId52"/>
    <p:sldId id="293" r:id="rId53"/>
    <p:sldId id="292" r:id="rId54"/>
    <p:sldId id="294" r:id="rId55"/>
    <p:sldId id="309" r:id="rId56"/>
    <p:sldId id="310" r:id="rId57"/>
    <p:sldId id="311" r:id="rId58"/>
    <p:sldId id="312" r:id="rId59"/>
    <p:sldId id="278" r:id="rId60"/>
    <p:sldId id="314" r:id="rId61"/>
    <p:sldId id="315" r:id="rId62"/>
    <p:sldId id="316" r:id="rId63"/>
    <p:sldId id="317" r:id="rId64"/>
    <p:sldId id="332" r:id="rId65"/>
    <p:sldId id="333" r:id="rId66"/>
    <p:sldId id="334" r:id="rId67"/>
    <p:sldId id="335" r:id="rId68"/>
    <p:sldId id="313" r:id="rId6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EB4E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90" d="100"/>
          <a:sy n="90" d="100"/>
        </p:scale>
        <p:origin x="-186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6BCF2E84-5964-4FFA-8EB8-DD825FDA0992}" type="datetimeFigureOut">
              <a:rPr lang="ru-RU" smtClean="0"/>
              <a:pPr/>
              <a:t>12.05.2011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13AFED9F-4265-4ED4-A152-E97AEF3710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F2E84-5964-4FFA-8EB8-DD825FDA0992}" type="datetimeFigureOut">
              <a:rPr lang="ru-RU" smtClean="0"/>
              <a:pPr/>
              <a:t>12.05.2011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FED9F-4265-4ED4-A152-E97AEF3710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F2E84-5964-4FFA-8EB8-DD825FDA0992}" type="datetimeFigureOut">
              <a:rPr lang="ru-RU" smtClean="0"/>
              <a:pPr/>
              <a:t>12.05.2011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FED9F-4265-4ED4-A152-E97AEF3710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6BCF2E84-5964-4FFA-8EB8-DD825FDA0992}" type="datetimeFigureOut">
              <a:rPr lang="ru-RU" smtClean="0"/>
              <a:pPr/>
              <a:t>12.05.2011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FED9F-4265-4ED4-A152-E97AEF3710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6BCF2E84-5964-4FFA-8EB8-DD825FDA0992}" type="datetimeFigureOut">
              <a:rPr lang="ru-RU" smtClean="0"/>
              <a:pPr/>
              <a:t>12.05.2011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13AFED9F-4265-4ED4-A152-E97AEF37101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6BCF2E84-5964-4FFA-8EB8-DD825FDA0992}" type="datetimeFigureOut">
              <a:rPr lang="ru-RU" smtClean="0"/>
              <a:pPr/>
              <a:t>12.05.2011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13AFED9F-4265-4ED4-A152-E97AEF3710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6BCF2E84-5964-4FFA-8EB8-DD825FDA0992}" type="datetimeFigureOut">
              <a:rPr lang="ru-RU" smtClean="0"/>
              <a:pPr/>
              <a:t>12.05.2011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13AFED9F-4265-4ED4-A152-E97AEF3710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F2E84-5964-4FFA-8EB8-DD825FDA0992}" type="datetimeFigureOut">
              <a:rPr lang="ru-RU" smtClean="0"/>
              <a:pPr/>
              <a:t>12.05.2011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FED9F-4265-4ED4-A152-E97AEF3710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6BCF2E84-5964-4FFA-8EB8-DD825FDA0992}" type="datetimeFigureOut">
              <a:rPr lang="ru-RU" smtClean="0"/>
              <a:pPr/>
              <a:t>12.05.2011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13AFED9F-4265-4ED4-A152-E97AEF3710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6BCF2E84-5964-4FFA-8EB8-DD825FDA0992}" type="datetimeFigureOut">
              <a:rPr lang="ru-RU" smtClean="0"/>
              <a:pPr/>
              <a:t>12.05.2011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13AFED9F-4265-4ED4-A152-E97AEF3710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6BCF2E84-5964-4FFA-8EB8-DD825FDA0992}" type="datetimeFigureOut">
              <a:rPr lang="ru-RU" smtClean="0"/>
              <a:pPr/>
              <a:t>12.05.2011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13AFED9F-4265-4ED4-A152-E97AEF3710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6BCF2E84-5964-4FFA-8EB8-DD825FDA0992}" type="datetimeFigureOut">
              <a:rPr lang="ru-RU" smtClean="0"/>
              <a:pPr/>
              <a:t>12.05.2011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13AFED9F-4265-4ED4-A152-E97AEF37101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hyperlink" Target="http://rotaryscampflorida.org/_library/images/newsletter%201.gif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www.prpc.ru/actual/child/grafic/04.jpg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mnogovizitok.ru/images/broshuri.png" TargetMode="Externa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4414" y="1000108"/>
            <a:ext cx="6858048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Издательская</a:t>
            </a:r>
          </a:p>
          <a:p>
            <a:pPr algn="ctr"/>
            <a:r>
              <a:rPr lang="ru-RU" sz="6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д</a:t>
            </a:r>
            <a:r>
              <a:rPr lang="ru-RU" sz="6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еятельность</a:t>
            </a:r>
          </a:p>
          <a:p>
            <a:pPr algn="ctr"/>
            <a:r>
              <a:rPr lang="ru-RU" sz="6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библиотек</a:t>
            </a:r>
            <a:endParaRPr lang="ru-RU" sz="6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73344" t="25994" r="7216" b="19882"/>
          <a:stretch>
            <a:fillRect/>
          </a:stretch>
        </p:blipFill>
        <p:spPr bwMode="auto">
          <a:xfrm>
            <a:off x="3500430" y="1643050"/>
            <a:ext cx="2229157" cy="4964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85720" y="214290"/>
            <a:ext cx="8572560" cy="12926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Буклет</a:t>
            </a:r>
          </a:p>
          <a:p>
            <a:pPr algn="ctr"/>
            <a:r>
              <a:rPr lang="ru-RU" sz="2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«Кольчугинская </a:t>
            </a:r>
            <a:r>
              <a:rPr lang="ru-RU" sz="26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Межпоселенческая</a:t>
            </a:r>
            <a:endParaRPr lang="ru-RU" sz="2600" b="1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  <a:p>
            <a:pPr algn="ctr"/>
            <a:r>
              <a:rPr lang="ru-RU" sz="2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Центральная библиотека»</a:t>
            </a:r>
            <a:endParaRPr lang="ru-RU" sz="26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sh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30044" t="23785" r="6332" b="19882"/>
          <a:stretch>
            <a:fillRect/>
          </a:stretch>
        </p:blipFill>
        <p:spPr bwMode="auto">
          <a:xfrm>
            <a:off x="428596" y="357165"/>
            <a:ext cx="8286808" cy="5869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29819" t="23193" r="5120" b="19201"/>
          <a:stretch>
            <a:fillRect/>
          </a:stretch>
        </p:blipFill>
        <p:spPr bwMode="auto">
          <a:xfrm>
            <a:off x="428596" y="428604"/>
            <a:ext cx="8286808" cy="58698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/>
          <a:srcRect l="73831" t="23342" r="5683" b="18809"/>
          <a:stretch>
            <a:fillRect/>
          </a:stretch>
        </p:blipFill>
        <p:spPr bwMode="auto">
          <a:xfrm>
            <a:off x="3428992" y="1214422"/>
            <a:ext cx="2343668" cy="5294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85720" y="214290"/>
            <a:ext cx="8572560" cy="8925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Цикл «Знакомьтесь: новая серия»</a:t>
            </a:r>
          </a:p>
          <a:p>
            <a:r>
              <a:rPr lang="ru-RU" sz="2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Буклет «Лекарство от скуки»</a:t>
            </a:r>
            <a:endParaRPr lang="ru-RU" sz="26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heel spokes="2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29364" t="23342" r="4871" b="18809"/>
          <a:stretch>
            <a:fillRect/>
          </a:stretch>
        </p:blipFill>
        <p:spPr bwMode="auto">
          <a:xfrm>
            <a:off x="500034" y="500042"/>
            <a:ext cx="8143932" cy="5730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/>
          <a:srcRect l="30338" t="23522" r="5537" b="19429"/>
          <a:stretch>
            <a:fillRect/>
          </a:stretch>
        </p:blipFill>
        <p:spPr bwMode="auto">
          <a:xfrm>
            <a:off x="571472" y="500042"/>
            <a:ext cx="7929618" cy="5643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868" y="357166"/>
            <a:ext cx="246413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Календарь</a:t>
            </a:r>
            <a:endParaRPr lang="ru-RU" sz="32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>
            <a:lum bright="-10000" contrast="20000"/>
          </a:blip>
          <a:srcRect l="16927" t="38461" r="76732" b="54609"/>
          <a:stretch>
            <a:fillRect/>
          </a:stretch>
        </p:blipFill>
        <p:spPr bwMode="auto">
          <a:xfrm>
            <a:off x="4572000" y="1571612"/>
            <a:ext cx="2786082" cy="22145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4" name="Загнутый угол 3"/>
          <p:cNvSpPr/>
          <p:nvPr/>
        </p:nvSpPr>
        <p:spPr>
          <a:xfrm>
            <a:off x="1000100" y="3571876"/>
            <a:ext cx="4000528" cy="2571768"/>
          </a:xfrm>
          <a:prstGeom prst="foldedCorner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189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Листовое издание, совмещающее информацию</a:t>
            </a:r>
          </a:p>
          <a:p>
            <a:pPr algn="ctr"/>
            <a:r>
              <a:rPr lang="ru-RU" sz="2400" b="1" dirty="0">
                <a:solidFill>
                  <a:srgbClr val="7030A0"/>
                </a:solidFill>
              </a:rPr>
              <a:t>с</a:t>
            </a:r>
            <a:r>
              <a:rPr lang="ru-RU" sz="2400" b="1" dirty="0" smtClean="0">
                <a:solidFill>
                  <a:srgbClr val="7030A0"/>
                </a:solidFill>
              </a:rPr>
              <a:t> календарём на 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1 месяц, полгода, год</a:t>
            </a:r>
            <a:endParaRPr lang="ru-RU" sz="24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>
    <p:pull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9227" t="20668" r="64525" b="27318"/>
          <a:stretch>
            <a:fillRect/>
          </a:stretch>
        </p:blipFill>
        <p:spPr bwMode="auto">
          <a:xfrm>
            <a:off x="1428728" y="1500174"/>
            <a:ext cx="2928958" cy="4643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85720" y="214290"/>
            <a:ext cx="8572560" cy="8925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Календарик</a:t>
            </a:r>
          </a:p>
          <a:p>
            <a:pPr algn="ctr"/>
            <a:r>
              <a:rPr lang="ru-RU" sz="2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«Поздравляем с Днём знаний!»</a:t>
            </a:r>
            <a:endParaRPr lang="ru-RU" sz="26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l="8498" t="23680" r="64148" b="23052"/>
          <a:stretch>
            <a:fillRect/>
          </a:stretch>
        </p:blipFill>
        <p:spPr bwMode="auto">
          <a:xfrm>
            <a:off x="4949461" y="1500174"/>
            <a:ext cx="3026394" cy="4643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spli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868" y="357166"/>
            <a:ext cx="158408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Газета</a:t>
            </a:r>
            <a:endParaRPr lang="ru-RU" sz="32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8434" name="Picture 2" descr="Картинка 14 из 64000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496" y="1000108"/>
            <a:ext cx="3819525" cy="3467100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</p:pic>
      <p:sp>
        <p:nvSpPr>
          <p:cNvPr id="4" name="Загнутый угол 3"/>
          <p:cNvSpPr/>
          <p:nvPr/>
        </p:nvSpPr>
        <p:spPr>
          <a:xfrm>
            <a:off x="1714480" y="4572008"/>
            <a:ext cx="3286148" cy="1357322"/>
          </a:xfrm>
          <a:prstGeom prst="foldedCorner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189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Регулярное печатное издание</a:t>
            </a:r>
            <a:endParaRPr lang="ru-RU" sz="24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>
    <p:pull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 l="6366" t="17905" r="49867" b="5503"/>
          <a:stretch>
            <a:fillRect/>
          </a:stretch>
        </p:blipFill>
        <p:spPr bwMode="auto">
          <a:xfrm>
            <a:off x="2714612" y="1285860"/>
            <a:ext cx="3724982" cy="5214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85720" y="214290"/>
            <a:ext cx="8572560" cy="8925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Газета</a:t>
            </a:r>
          </a:p>
          <a:p>
            <a:pPr algn="ctr"/>
            <a:r>
              <a:rPr lang="ru-RU" sz="2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«Библиотечный вестник»</a:t>
            </a:r>
            <a:endParaRPr lang="ru-RU" sz="26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amond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285728"/>
            <a:ext cx="790152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Формы </a:t>
            </a: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издательской продукции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1472" y="1500174"/>
            <a:ext cx="2857520" cy="1428760"/>
          </a:xfrm>
          <a:prstGeom prst="rect">
            <a:avLst/>
          </a:prstGeom>
          <a:gradFill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5400000" scaled="0"/>
          </a:gra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Листовка, закладка, </a:t>
            </a:r>
          </a:p>
          <a:p>
            <a:pPr algn="ctr"/>
            <a:r>
              <a:rPr lang="ru-RU" sz="2000" dirty="0" smtClean="0"/>
              <a:t>бюллетень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000892" y="3643314"/>
            <a:ext cx="1643074" cy="714380"/>
          </a:xfrm>
          <a:prstGeom prst="rect">
            <a:avLst/>
          </a:prstGeom>
          <a:gradFill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5400000" scaled="0"/>
          </a:gra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Плакат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85852" y="5357826"/>
            <a:ext cx="1928826" cy="857256"/>
          </a:xfrm>
          <a:prstGeom prst="rect">
            <a:avLst/>
          </a:prstGeom>
          <a:gradFill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5400000" scaled="0"/>
          </a:gra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Буклет</a:t>
            </a: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500826" y="1928802"/>
            <a:ext cx="1571636" cy="642942"/>
          </a:xfrm>
          <a:prstGeom prst="rect">
            <a:avLst/>
          </a:prstGeom>
          <a:gradFill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5400000" scaled="0"/>
          </a:gra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Газета</a:t>
            </a:r>
            <a:endParaRPr lang="ru-RU" sz="20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286380" y="5357826"/>
            <a:ext cx="2000264" cy="857256"/>
          </a:xfrm>
          <a:prstGeom prst="rect">
            <a:avLst/>
          </a:prstGeom>
          <a:gradFill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5400000" scaled="0"/>
          </a:gra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Календарь</a:t>
            </a:r>
            <a:endParaRPr lang="ru-RU" sz="2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85720" y="3429000"/>
            <a:ext cx="1928826" cy="1071570"/>
          </a:xfrm>
          <a:prstGeom prst="rect">
            <a:avLst/>
          </a:prstGeom>
          <a:gradFill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5400000" scaled="0"/>
          </a:gra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Брошюра</a:t>
            </a:r>
            <a:endParaRPr lang="ru-RU" sz="2000" dirty="0"/>
          </a:p>
        </p:txBody>
      </p:sp>
      <p:sp>
        <p:nvSpPr>
          <p:cNvPr id="10" name="Овал 9"/>
          <p:cNvSpPr/>
          <p:nvPr/>
        </p:nvSpPr>
        <p:spPr>
          <a:xfrm>
            <a:off x="3428992" y="2857496"/>
            <a:ext cx="3071834" cy="1928826"/>
          </a:xfrm>
          <a:prstGeom prst="ellipse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Формы</a:t>
            </a:r>
          </a:p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издательской</a:t>
            </a:r>
          </a:p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продукции</a:t>
            </a:r>
          </a:p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библиотек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 rot="10800000">
            <a:off x="2285984" y="2928934"/>
            <a:ext cx="1214446" cy="642942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endCxn id="9" idx="3"/>
          </p:cNvCxnSpPr>
          <p:nvPr/>
        </p:nvCxnSpPr>
        <p:spPr>
          <a:xfrm rot="10800000">
            <a:off x="2214546" y="3964786"/>
            <a:ext cx="1285884" cy="107159"/>
          </a:xfrm>
          <a:prstGeom prst="straightConnector1">
            <a:avLst/>
          </a:prstGeom>
          <a:ln w="15875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10" idx="3"/>
          </p:cNvCxnSpPr>
          <p:nvPr/>
        </p:nvCxnSpPr>
        <p:spPr>
          <a:xfrm rot="5400000">
            <a:off x="3012621" y="4491595"/>
            <a:ext cx="853974" cy="878488"/>
          </a:xfrm>
          <a:prstGeom prst="straightConnector1">
            <a:avLst/>
          </a:prstGeom>
          <a:ln w="15875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rot="16200000" flipH="1">
            <a:off x="5429256" y="4714884"/>
            <a:ext cx="642942" cy="642942"/>
          </a:xfrm>
          <a:prstGeom prst="straightConnector1">
            <a:avLst/>
          </a:prstGeom>
          <a:ln w="15875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rot="5400000" flipH="1" flipV="1">
            <a:off x="6107917" y="2607463"/>
            <a:ext cx="642942" cy="571504"/>
          </a:xfrm>
          <a:prstGeom prst="straightConnector1">
            <a:avLst/>
          </a:prstGeom>
          <a:ln w="15875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endCxn id="4" idx="1"/>
          </p:cNvCxnSpPr>
          <p:nvPr/>
        </p:nvCxnSpPr>
        <p:spPr>
          <a:xfrm>
            <a:off x="6500826" y="3929066"/>
            <a:ext cx="500066" cy="71438"/>
          </a:xfrm>
          <a:prstGeom prst="straightConnector1">
            <a:avLst/>
          </a:prstGeom>
          <a:ln w="15875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dissolv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 l="50553" t="17611" r="6353" b="7156"/>
          <a:stretch>
            <a:fillRect/>
          </a:stretch>
        </p:blipFill>
        <p:spPr bwMode="auto">
          <a:xfrm>
            <a:off x="428596" y="428604"/>
            <a:ext cx="4143404" cy="5929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/>
          <a:srcRect l="6481" t="17227" r="50205" b="6480"/>
          <a:stretch>
            <a:fillRect/>
          </a:stretch>
        </p:blipFill>
        <p:spPr bwMode="auto">
          <a:xfrm>
            <a:off x="4572000" y="428604"/>
            <a:ext cx="4071966" cy="5929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 l="50905" t="18100" r="6480" b="6480"/>
          <a:stretch>
            <a:fillRect/>
          </a:stretch>
        </p:blipFill>
        <p:spPr bwMode="auto">
          <a:xfrm>
            <a:off x="2500298" y="357166"/>
            <a:ext cx="4357718" cy="6169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868" y="357166"/>
            <a:ext cx="167065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Плакат</a:t>
            </a:r>
            <a:endParaRPr lang="ru-RU" sz="32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Загнутый угол 2"/>
          <p:cNvSpPr/>
          <p:nvPr/>
        </p:nvSpPr>
        <p:spPr>
          <a:xfrm>
            <a:off x="785786" y="3071810"/>
            <a:ext cx="4786346" cy="3357586"/>
          </a:xfrm>
          <a:prstGeom prst="foldedCorner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189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Листовое издание в виде одного или нескольких листов установленного формата, отпечатанное 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с одной или обеих сторон листа, предназначенное 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для экспонирования</a:t>
            </a:r>
            <a:endParaRPr lang="ru-RU" sz="2400" b="1" dirty="0">
              <a:solidFill>
                <a:srgbClr val="7030A0"/>
              </a:solidFill>
            </a:endParaRPr>
          </a:p>
        </p:txBody>
      </p:sp>
      <p:pic>
        <p:nvPicPr>
          <p:cNvPr id="22530" name="Picture 2" descr="Картинка 98 из 198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32" y="1071546"/>
            <a:ext cx="2724150" cy="3810000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</p:pic>
    </p:spTree>
  </p:cSld>
  <p:clrMapOvr>
    <a:masterClrMapping/>
  </p:clrMapOvr>
  <p:transition>
    <p:split dir="in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6954" t="17384" r="50331" b="6870"/>
          <a:stretch>
            <a:fillRect/>
          </a:stretch>
        </p:blipFill>
        <p:spPr bwMode="auto">
          <a:xfrm>
            <a:off x="2857488" y="1643050"/>
            <a:ext cx="3453617" cy="4899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285720" y="214290"/>
            <a:ext cx="8572560" cy="12926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Плакат</a:t>
            </a:r>
          </a:p>
          <a:p>
            <a:pPr algn="ctr"/>
            <a:r>
              <a:rPr lang="ru-RU" sz="2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«Алгоритм поиска в Электронном каталоге кольчугинских библиотек»</a:t>
            </a:r>
            <a:endParaRPr lang="ru-RU" sz="26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heel spokes="8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285728"/>
            <a:ext cx="800105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Виды библиотечной </a:t>
            </a:r>
          </a:p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издательской продукции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8596" y="1857364"/>
            <a:ext cx="2714644" cy="1000132"/>
          </a:xfrm>
          <a:prstGeom prst="rect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Рекомендательный список</a:t>
            </a:r>
            <a:endParaRPr lang="ru-RU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7158" y="3357562"/>
            <a:ext cx="2143140" cy="714380"/>
          </a:xfrm>
          <a:prstGeom prst="rect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Памятка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57158" y="5143512"/>
            <a:ext cx="2286016" cy="1000132"/>
          </a:xfrm>
          <a:prstGeom prst="rect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Персональная памятка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715008" y="5357826"/>
            <a:ext cx="1928826" cy="642942"/>
          </a:xfrm>
          <a:prstGeom prst="rect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Дайджест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143636" y="3571876"/>
            <a:ext cx="2214578" cy="1000132"/>
          </a:xfrm>
          <a:prstGeom prst="rect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Тематический указатель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143504" y="1857364"/>
            <a:ext cx="2857520" cy="1000132"/>
          </a:xfrm>
          <a:prstGeom prst="rect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Библиографический</a:t>
            </a:r>
          </a:p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обзор</a:t>
            </a:r>
          </a:p>
        </p:txBody>
      </p:sp>
      <p:sp>
        <p:nvSpPr>
          <p:cNvPr id="10" name="Овал 9"/>
          <p:cNvSpPr/>
          <p:nvPr/>
        </p:nvSpPr>
        <p:spPr>
          <a:xfrm>
            <a:off x="2928926" y="3143248"/>
            <a:ext cx="2857520" cy="1928826"/>
          </a:xfrm>
          <a:prstGeom prst="ellipse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Виды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издательской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продукции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библиотек</a:t>
            </a: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2" name="Прямая со стрелкой 11"/>
          <p:cNvCxnSpPr>
            <a:stCxn id="10" idx="1"/>
          </p:cNvCxnSpPr>
          <p:nvPr/>
        </p:nvCxnSpPr>
        <p:spPr>
          <a:xfrm rot="16200000" flipV="1">
            <a:off x="2675457" y="2753775"/>
            <a:ext cx="568222" cy="775664"/>
          </a:xfrm>
          <a:prstGeom prst="straightConnector1">
            <a:avLst/>
          </a:prstGeom>
          <a:ln w="15875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rot="10800000">
            <a:off x="2500298" y="3857628"/>
            <a:ext cx="428628" cy="71438"/>
          </a:xfrm>
          <a:prstGeom prst="straightConnector1">
            <a:avLst/>
          </a:prstGeom>
          <a:ln w="15875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10" idx="3"/>
          </p:cNvCxnSpPr>
          <p:nvPr/>
        </p:nvCxnSpPr>
        <p:spPr>
          <a:xfrm rot="5400000">
            <a:off x="2711176" y="4721602"/>
            <a:ext cx="568222" cy="704226"/>
          </a:xfrm>
          <a:prstGeom prst="straightConnector1">
            <a:avLst/>
          </a:prstGeom>
          <a:ln w="15875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rot="5400000" flipH="1" flipV="1">
            <a:off x="5143504" y="2928934"/>
            <a:ext cx="500066" cy="357190"/>
          </a:xfrm>
          <a:prstGeom prst="straightConnector1">
            <a:avLst/>
          </a:prstGeom>
          <a:ln w="15875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5786446" y="4143380"/>
            <a:ext cx="357190" cy="1588"/>
          </a:xfrm>
          <a:prstGeom prst="straightConnector1">
            <a:avLst/>
          </a:prstGeom>
          <a:ln w="15875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endCxn id="6" idx="1"/>
          </p:cNvCxnSpPr>
          <p:nvPr/>
        </p:nvCxnSpPr>
        <p:spPr>
          <a:xfrm>
            <a:off x="4929190" y="5000636"/>
            <a:ext cx="785818" cy="678661"/>
          </a:xfrm>
          <a:prstGeom prst="straightConnector1">
            <a:avLst/>
          </a:prstGeom>
          <a:ln w="15875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dissolv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43042" y="285728"/>
            <a:ext cx="587693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Рекомендательный список</a:t>
            </a:r>
            <a:endParaRPr lang="ru-RU" sz="32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Загнутый угол 2"/>
          <p:cNvSpPr/>
          <p:nvPr/>
        </p:nvSpPr>
        <p:spPr>
          <a:xfrm>
            <a:off x="1071538" y="1500174"/>
            <a:ext cx="6858048" cy="4500594"/>
          </a:xfrm>
          <a:prstGeom prst="foldedCorner">
            <a:avLst/>
          </a:prstGeom>
          <a:gradFill>
            <a:gsLst>
              <a:gs pos="0">
                <a:srgbClr val="3399FF"/>
              </a:gs>
              <a:gs pos="16000">
                <a:srgbClr val="00CCCC"/>
              </a:gs>
              <a:gs pos="47000">
                <a:srgbClr val="9999FF"/>
              </a:gs>
              <a:gs pos="60001">
                <a:srgbClr val="2E6792"/>
              </a:gs>
              <a:gs pos="71001">
                <a:srgbClr val="3333CC"/>
              </a:gs>
              <a:gs pos="81000">
                <a:srgbClr val="1170FF"/>
              </a:gs>
              <a:gs pos="100000">
                <a:srgbClr val="006699"/>
              </a:gs>
            </a:gsLst>
            <a:lin ang="18900000" scaled="0"/>
          </a:gradFill>
          <a:ln>
            <a:solidFill>
              <a:srgbClr val="AEB4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Библиографический список литературы, подобранной </a:t>
            </a:r>
          </a:p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определённой теме,</a:t>
            </a:r>
          </a:p>
          <a:p>
            <a:pPr algn="ctr"/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простой структурой</a:t>
            </a:r>
          </a:p>
          <a:p>
            <a:pPr algn="ctr"/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Располагается в алфавитном порядке авторов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zoom dir="in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lum bright="-10000" contrast="10000"/>
          </a:blip>
          <a:srcRect l="11234" t="17795" r="68667" b="14092"/>
          <a:stretch>
            <a:fillRect/>
          </a:stretch>
        </p:blipFill>
        <p:spPr bwMode="auto">
          <a:xfrm>
            <a:off x="2214546" y="1500174"/>
            <a:ext cx="1844399" cy="5000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l="11008" t="18061" r="69037" b="13131"/>
          <a:stretch>
            <a:fillRect/>
          </a:stretch>
        </p:blipFill>
        <p:spPr bwMode="auto">
          <a:xfrm>
            <a:off x="4714877" y="1500174"/>
            <a:ext cx="1812740" cy="5000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642910" y="214290"/>
            <a:ext cx="49359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Серия «Что почитать?»</a:t>
            </a:r>
            <a:endParaRPr lang="ru-RU" sz="28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0034" y="785794"/>
            <a:ext cx="728667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Закладка «Любителям мемуаров»</a:t>
            </a:r>
            <a:endParaRPr lang="ru-RU" sz="28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strips dir="l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43042" y="428604"/>
            <a:ext cx="536717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Тематический указатель</a:t>
            </a:r>
            <a:endParaRPr lang="ru-RU" sz="32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Загнутый угол 2"/>
          <p:cNvSpPr/>
          <p:nvPr/>
        </p:nvSpPr>
        <p:spPr>
          <a:xfrm>
            <a:off x="642910" y="1428736"/>
            <a:ext cx="7643866" cy="4572032"/>
          </a:xfrm>
          <a:prstGeom prst="foldedCorner">
            <a:avLst/>
          </a:prstGeom>
          <a:gradFill>
            <a:gsLst>
              <a:gs pos="0">
                <a:srgbClr val="3399FF"/>
              </a:gs>
              <a:gs pos="16000">
                <a:srgbClr val="00CCCC"/>
              </a:gs>
              <a:gs pos="47000">
                <a:srgbClr val="9999FF"/>
              </a:gs>
              <a:gs pos="60001">
                <a:srgbClr val="2E6792"/>
              </a:gs>
              <a:gs pos="71001">
                <a:srgbClr val="3333CC"/>
              </a:gs>
              <a:gs pos="81000">
                <a:srgbClr val="1170FF"/>
              </a:gs>
              <a:gs pos="100000">
                <a:srgbClr val="006699"/>
              </a:gs>
            </a:gsLst>
            <a:lin ang="18900000" scaled="0"/>
          </a:gradFill>
          <a:ln>
            <a:solidFill>
              <a:srgbClr val="AEB4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Библиографический список литературы, подобранной по определённой теме,</a:t>
            </a:r>
          </a:p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  сложной структурой</a:t>
            </a:r>
          </a:p>
          <a:p>
            <a:pPr algn="ctr"/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Имеются тематические разделы </a:t>
            </a:r>
          </a:p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краткие аннотации </a:t>
            </a:r>
          </a:p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каждой книге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split dir="in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214290"/>
            <a:ext cx="757242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Серия «Внимание! Новые книги!»</a:t>
            </a:r>
            <a:endParaRPr lang="ru-RU" sz="28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69435" t="19292" r="12058" b="15010"/>
          <a:stretch>
            <a:fillRect/>
          </a:stretch>
        </p:blipFill>
        <p:spPr bwMode="auto">
          <a:xfrm rot="614381">
            <a:off x="5222916" y="1118457"/>
            <a:ext cx="1785950" cy="5072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642910" y="857232"/>
            <a:ext cx="471490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Буклет «Трудные дети»</a:t>
            </a:r>
            <a:endParaRPr lang="ru-RU" sz="28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newsflash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10722" t="17871" r="10647" b="12881"/>
          <a:stretch>
            <a:fillRect/>
          </a:stretch>
        </p:blipFill>
        <p:spPr bwMode="auto">
          <a:xfrm>
            <a:off x="428596" y="428604"/>
            <a:ext cx="8213065" cy="5786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85786" y="357166"/>
            <a:ext cx="742955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Листовка, закладка, бюллетень</a:t>
            </a:r>
            <a:endParaRPr lang="ru-RU" sz="32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Загнутый угол 4"/>
          <p:cNvSpPr/>
          <p:nvPr/>
        </p:nvSpPr>
        <p:spPr>
          <a:xfrm>
            <a:off x="1714480" y="3857628"/>
            <a:ext cx="3286148" cy="1928826"/>
          </a:xfrm>
          <a:prstGeom prst="foldedCorner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189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Листовое издание объёмом 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от 1 до 4 страниц</a:t>
            </a:r>
            <a:endParaRPr lang="ru-RU" sz="2400" b="1" dirty="0">
              <a:solidFill>
                <a:srgbClr val="7030A0"/>
              </a:solidFill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2">
            <a:lum bright="-10000" contrast="20000"/>
          </a:blip>
          <a:srcRect l="16927" t="22348" r="77530" b="69680"/>
          <a:stretch>
            <a:fillRect/>
          </a:stretch>
        </p:blipFill>
        <p:spPr bwMode="auto">
          <a:xfrm>
            <a:off x="4929190" y="1857364"/>
            <a:ext cx="2214578" cy="22860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>
    <p:wipe dir="d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43042" y="428604"/>
            <a:ext cx="586570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Библиографический обзор</a:t>
            </a:r>
            <a:endParaRPr lang="ru-RU" sz="32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Загнутый угол 2"/>
          <p:cNvSpPr/>
          <p:nvPr/>
        </p:nvSpPr>
        <p:spPr>
          <a:xfrm>
            <a:off x="1142976" y="1785926"/>
            <a:ext cx="6715172" cy="4214842"/>
          </a:xfrm>
          <a:prstGeom prst="foldedCorner">
            <a:avLst/>
          </a:prstGeom>
          <a:gradFill>
            <a:gsLst>
              <a:gs pos="0">
                <a:srgbClr val="3399FF"/>
              </a:gs>
              <a:gs pos="16000">
                <a:srgbClr val="00CCCC"/>
              </a:gs>
              <a:gs pos="47000">
                <a:srgbClr val="9999FF"/>
              </a:gs>
              <a:gs pos="60001">
                <a:srgbClr val="2E6792"/>
              </a:gs>
              <a:gs pos="71001">
                <a:srgbClr val="3333CC"/>
              </a:gs>
              <a:gs pos="81000">
                <a:srgbClr val="1170FF"/>
              </a:gs>
              <a:gs pos="100000">
                <a:srgbClr val="006699"/>
              </a:gs>
            </a:gsLst>
            <a:lin ang="18900000" scaled="0"/>
          </a:gradFill>
          <a:ln>
            <a:solidFill>
              <a:srgbClr val="AEB4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Библиографическое пособие, представляющее собой связное повествование 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p:transition>
    <p:split dir="in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214290"/>
            <a:ext cx="757242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Серия «Знакомьтесь: новые имена»</a:t>
            </a:r>
          </a:p>
          <a:p>
            <a:r>
              <a:rPr lang="ru-RU" sz="2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Буклет «Татьяна </a:t>
            </a:r>
            <a:r>
              <a:rPr lang="ru-RU" sz="28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Гармаш-Роффе</a:t>
            </a:r>
            <a:r>
              <a:rPr lang="ru-RU" sz="2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»</a:t>
            </a:r>
            <a:endParaRPr lang="ru-RU" sz="28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/>
          <a:srcRect l="72922" t="23515" r="5641" b="19181"/>
          <a:stretch>
            <a:fillRect/>
          </a:stretch>
        </p:blipFill>
        <p:spPr bwMode="auto">
          <a:xfrm>
            <a:off x="3500430" y="1305657"/>
            <a:ext cx="2428892" cy="5194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strips dir="r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1" name="Picture 3"/>
          <p:cNvPicPr>
            <a:picLocks noChangeAspect="1" noChangeArrowheads="1"/>
          </p:cNvPicPr>
          <p:nvPr/>
        </p:nvPicPr>
        <p:blipFill>
          <a:blip r:embed="rId2"/>
          <a:srcRect l="30345" t="22988" r="27356" b="19372"/>
          <a:stretch>
            <a:fillRect/>
          </a:stretch>
        </p:blipFill>
        <p:spPr bwMode="auto">
          <a:xfrm>
            <a:off x="1928794" y="428604"/>
            <a:ext cx="5439093" cy="5929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51485" t="23515" r="27770" b="19181"/>
          <a:stretch>
            <a:fillRect/>
          </a:stretch>
        </p:blipFill>
        <p:spPr bwMode="auto">
          <a:xfrm>
            <a:off x="3143240" y="428604"/>
            <a:ext cx="2714644" cy="5998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00364" y="428604"/>
            <a:ext cx="309892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Путеводитель</a:t>
            </a:r>
            <a:endParaRPr lang="ru-RU" sz="32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Загнутый угол 2"/>
          <p:cNvSpPr/>
          <p:nvPr/>
        </p:nvSpPr>
        <p:spPr>
          <a:xfrm>
            <a:off x="928662" y="1500174"/>
            <a:ext cx="7286676" cy="4500594"/>
          </a:xfrm>
          <a:prstGeom prst="foldedCorner">
            <a:avLst/>
          </a:prstGeom>
          <a:gradFill>
            <a:gsLst>
              <a:gs pos="0">
                <a:srgbClr val="3399FF"/>
              </a:gs>
              <a:gs pos="16000">
                <a:srgbClr val="00CCCC"/>
              </a:gs>
              <a:gs pos="47000">
                <a:srgbClr val="9999FF"/>
              </a:gs>
              <a:gs pos="60001">
                <a:srgbClr val="2E6792"/>
              </a:gs>
              <a:gs pos="71001">
                <a:srgbClr val="3333CC"/>
              </a:gs>
              <a:gs pos="81000">
                <a:srgbClr val="1170FF"/>
              </a:gs>
              <a:gs pos="100000">
                <a:srgbClr val="006699"/>
              </a:gs>
            </a:gsLst>
            <a:lin ang="18900000" scaled="0"/>
          </a:gradFill>
          <a:ln>
            <a:solidFill>
              <a:srgbClr val="AEB4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71538" y="1857364"/>
            <a:ext cx="7000924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Справочник, содержащий сведения </a:t>
            </a:r>
          </a:p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каком-либо географическом пункте или культурно-просветительном учреждении (мероприятии), расположенные </a:t>
            </a:r>
          </a:p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удобном для следования </a:t>
            </a:r>
          </a:p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или осмотра порядке 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p:transition>
    <p:split dir="in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214290"/>
            <a:ext cx="8572560" cy="8925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Информационный путеводитель </a:t>
            </a:r>
          </a:p>
          <a:p>
            <a:pPr algn="ctr"/>
            <a:r>
              <a:rPr lang="ru-RU" sz="2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«Профессии ХХ</a:t>
            </a:r>
            <a:r>
              <a:rPr lang="en-US" sz="2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</a:t>
            </a:r>
            <a:r>
              <a:rPr lang="ru-RU" sz="2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века»</a:t>
            </a:r>
            <a:endParaRPr lang="ru-RU" sz="26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3" name="Рисунок 2" descr="Изображение052 035.jpg"/>
          <p:cNvPicPr>
            <a:picLocks noChangeAspect="1"/>
          </p:cNvPicPr>
          <p:nvPr/>
        </p:nvPicPr>
        <p:blipFill>
          <a:blip r:embed="rId2">
            <a:lum bright="-10000" contrast="40000"/>
          </a:blip>
          <a:srcRect l="4802" t="2083" r="3389" b="3125"/>
          <a:stretch>
            <a:fillRect/>
          </a:stretch>
        </p:blipFill>
        <p:spPr>
          <a:xfrm>
            <a:off x="2786050" y="1357298"/>
            <a:ext cx="3653543" cy="5114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split orient="vert" dir="in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052 036.jpg"/>
          <p:cNvPicPr>
            <a:picLocks noChangeAspect="1"/>
          </p:cNvPicPr>
          <p:nvPr/>
        </p:nvPicPr>
        <p:blipFill>
          <a:blip r:embed="rId2">
            <a:lum bright="-10000" contrast="40000"/>
          </a:blip>
          <a:srcRect l="2593" t="932" r="1093" b="826"/>
          <a:stretch>
            <a:fillRect/>
          </a:stretch>
        </p:blipFill>
        <p:spPr>
          <a:xfrm rot="5400000">
            <a:off x="1592015" y="-663377"/>
            <a:ext cx="5817095" cy="81439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052 037.jpg"/>
          <p:cNvPicPr>
            <a:picLocks noChangeAspect="1"/>
          </p:cNvPicPr>
          <p:nvPr/>
        </p:nvPicPr>
        <p:blipFill>
          <a:blip r:embed="rId2">
            <a:lum bright="-10000" contrast="40000"/>
          </a:blip>
          <a:srcRect l="1389" t="821" r="1389" b="902"/>
          <a:stretch>
            <a:fillRect/>
          </a:stretch>
        </p:blipFill>
        <p:spPr>
          <a:xfrm rot="5400000">
            <a:off x="1730108" y="-587155"/>
            <a:ext cx="5612346" cy="7786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052 038.jpg"/>
          <p:cNvPicPr>
            <a:picLocks noChangeAspect="1"/>
          </p:cNvPicPr>
          <p:nvPr/>
        </p:nvPicPr>
        <p:blipFill>
          <a:blip r:embed="rId2">
            <a:lum bright="-10000" contrast="40000"/>
          </a:blip>
          <a:srcRect t="1220" r="4248" b="890"/>
          <a:stretch>
            <a:fillRect/>
          </a:stretch>
        </p:blipFill>
        <p:spPr>
          <a:xfrm rot="5400000">
            <a:off x="1700453" y="-628940"/>
            <a:ext cx="5600217" cy="7858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052 039.jpg"/>
          <p:cNvPicPr>
            <a:picLocks noChangeAspect="1"/>
          </p:cNvPicPr>
          <p:nvPr/>
        </p:nvPicPr>
        <p:blipFill>
          <a:blip r:embed="rId2">
            <a:lum bright="-10000" contrast="40000"/>
          </a:blip>
          <a:srcRect l="2783" t="2083" r="8179" b="2083"/>
          <a:stretch>
            <a:fillRect/>
          </a:stretch>
        </p:blipFill>
        <p:spPr>
          <a:xfrm>
            <a:off x="2571736" y="428604"/>
            <a:ext cx="4253667" cy="5929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11224" t="18706" r="69135" b="13483"/>
          <a:stretch>
            <a:fillRect/>
          </a:stretch>
        </p:blipFill>
        <p:spPr bwMode="auto">
          <a:xfrm>
            <a:off x="2214546" y="1357299"/>
            <a:ext cx="1836449" cy="5072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85720" y="214290"/>
            <a:ext cx="8572560" cy="8925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Книжная закладка</a:t>
            </a:r>
          </a:p>
          <a:p>
            <a:pPr algn="ctr"/>
            <a:r>
              <a:rPr lang="ru-RU" sz="2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«К 90-летию со дня рождения Артура </a:t>
            </a:r>
            <a:r>
              <a:rPr lang="ru-RU" sz="26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Хейли</a:t>
            </a:r>
            <a:r>
              <a:rPr lang="ru-RU" sz="2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» </a:t>
            </a:r>
            <a:endParaRPr lang="ru-RU" sz="26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 l="11008" t="19020" r="69037" b="13131"/>
          <a:stretch>
            <a:fillRect/>
          </a:stretch>
        </p:blipFill>
        <p:spPr bwMode="auto">
          <a:xfrm>
            <a:off x="4786314" y="1357298"/>
            <a:ext cx="1857388" cy="5052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heel spokes="1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14744" y="428604"/>
            <a:ext cx="198163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Памятка</a:t>
            </a:r>
            <a:endParaRPr lang="ru-RU" sz="32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Загнутый угол 2"/>
          <p:cNvSpPr/>
          <p:nvPr/>
        </p:nvSpPr>
        <p:spPr>
          <a:xfrm>
            <a:off x="1785918" y="1928802"/>
            <a:ext cx="6000792" cy="3071834"/>
          </a:xfrm>
          <a:prstGeom prst="foldedCorner">
            <a:avLst/>
          </a:prstGeom>
          <a:gradFill>
            <a:gsLst>
              <a:gs pos="0">
                <a:srgbClr val="3399FF"/>
              </a:gs>
              <a:gs pos="16000">
                <a:srgbClr val="00CCCC"/>
              </a:gs>
              <a:gs pos="47000">
                <a:srgbClr val="9999FF"/>
              </a:gs>
              <a:gs pos="60001">
                <a:srgbClr val="2E6792"/>
              </a:gs>
              <a:gs pos="71001">
                <a:srgbClr val="3333CC"/>
              </a:gs>
              <a:gs pos="81000">
                <a:srgbClr val="1170FF"/>
              </a:gs>
              <a:gs pos="100000">
                <a:srgbClr val="006699"/>
              </a:gs>
            </a:gsLst>
            <a:lin ang="18900000" scaled="0"/>
          </a:gradFill>
          <a:ln>
            <a:solidFill>
              <a:srgbClr val="AEB4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Сокращённая форма справочников, путеводителей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p:transition>
    <p:split dir="in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 l="73310" t="23212" r="4813" b="19814"/>
          <a:stretch>
            <a:fillRect/>
          </a:stretch>
        </p:blipFill>
        <p:spPr bwMode="auto">
          <a:xfrm>
            <a:off x="3214678" y="1000108"/>
            <a:ext cx="2571768" cy="5357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85720" y="214290"/>
            <a:ext cx="8572560" cy="4924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Памятка родителям первоклассника</a:t>
            </a:r>
            <a:endParaRPr lang="ru-RU" sz="26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strips dir="rd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lum bright="-10000" contrast="30000"/>
          </a:blip>
          <a:srcRect l="29663" t="23596" r="5618" b="19101"/>
          <a:stretch>
            <a:fillRect/>
          </a:stretch>
        </p:blipFill>
        <p:spPr bwMode="auto">
          <a:xfrm>
            <a:off x="571472" y="500042"/>
            <a:ext cx="8072494" cy="5718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5984" y="428604"/>
            <a:ext cx="508664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Персональная памятка</a:t>
            </a:r>
            <a:endParaRPr lang="ru-RU" sz="32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Загнутый угол 2"/>
          <p:cNvSpPr/>
          <p:nvPr/>
        </p:nvSpPr>
        <p:spPr>
          <a:xfrm>
            <a:off x="642910" y="1500174"/>
            <a:ext cx="7643866" cy="4643470"/>
          </a:xfrm>
          <a:prstGeom prst="foldedCorner">
            <a:avLst/>
          </a:prstGeom>
          <a:gradFill>
            <a:gsLst>
              <a:gs pos="0">
                <a:srgbClr val="3399FF"/>
              </a:gs>
              <a:gs pos="16000">
                <a:srgbClr val="00CCCC"/>
              </a:gs>
              <a:gs pos="47000">
                <a:srgbClr val="9999FF"/>
              </a:gs>
              <a:gs pos="60001">
                <a:srgbClr val="2E6792"/>
              </a:gs>
              <a:gs pos="71001">
                <a:srgbClr val="3333CC"/>
              </a:gs>
              <a:gs pos="81000">
                <a:srgbClr val="1170FF"/>
              </a:gs>
              <a:gs pos="100000">
                <a:srgbClr val="006699"/>
              </a:gs>
            </a:gsLst>
            <a:lin ang="18900000" scaled="0"/>
          </a:gradFill>
          <a:ln>
            <a:solidFill>
              <a:srgbClr val="AEB4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000100" y="1714489"/>
            <a:ext cx="6929486" cy="4286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Создаётся обычно </a:t>
            </a:r>
          </a:p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знаменательным или памятным датам. </a:t>
            </a:r>
          </a:p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Имеет целью познакомить читателя </a:t>
            </a:r>
          </a:p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основными произведениями определённого лица </a:t>
            </a:r>
          </a:p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(писателя, деятеля культуры и т.д.) </a:t>
            </a:r>
          </a:p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помочь в изучении его жизни </a:t>
            </a:r>
          </a:p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творчества</a:t>
            </a:r>
          </a:p>
          <a:p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split dir="in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lum bright="-10000" contrast="30000"/>
          </a:blip>
          <a:srcRect l="50158" t="17745" r="10094" b="12460"/>
          <a:stretch>
            <a:fillRect/>
          </a:stretch>
        </p:blipFill>
        <p:spPr bwMode="auto">
          <a:xfrm>
            <a:off x="2928926" y="1214422"/>
            <a:ext cx="3786214" cy="5318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85720" y="214290"/>
            <a:ext cx="8572560" cy="8925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Персональная памятка «Галина Щербакова: портрет на фоне современной прозы»</a:t>
            </a:r>
            <a:endParaRPr lang="ru-RU" sz="26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heel spokes="1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l="15358" t="18279" r="14700" b="20430"/>
          <a:stretch>
            <a:fillRect/>
          </a:stretch>
        </p:blipFill>
        <p:spPr bwMode="auto">
          <a:xfrm>
            <a:off x="500034" y="500042"/>
            <a:ext cx="8143932" cy="5709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 l="50087" t="20654" r="14794" b="18072"/>
          <a:stretch>
            <a:fillRect/>
          </a:stretch>
        </p:blipFill>
        <p:spPr bwMode="auto">
          <a:xfrm>
            <a:off x="4572000" y="500042"/>
            <a:ext cx="4044582" cy="5715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l="14858" t="31173" r="14348" b="6555"/>
          <a:stretch>
            <a:fillRect/>
          </a:stretch>
        </p:blipFill>
        <p:spPr bwMode="auto">
          <a:xfrm>
            <a:off x="428596" y="428604"/>
            <a:ext cx="8222890" cy="5786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 l="50171" t="18243" r="14462" b="19808"/>
          <a:stretch>
            <a:fillRect/>
          </a:stretch>
        </p:blipFill>
        <p:spPr bwMode="auto">
          <a:xfrm>
            <a:off x="4500562" y="428604"/>
            <a:ext cx="4143404" cy="5786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 l="10951" t="18192" r="49279" b="13364"/>
          <a:stretch>
            <a:fillRect/>
          </a:stretch>
        </p:blipFill>
        <p:spPr bwMode="auto">
          <a:xfrm>
            <a:off x="2285983" y="357166"/>
            <a:ext cx="4462244" cy="6143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643306" y="428604"/>
            <a:ext cx="236154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Дайджест</a:t>
            </a:r>
            <a:endParaRPr lang="ru-RU" sz="32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Загнутый угол 3"/>
          <p:cNvSpPr/>
          <p:nvPr/>
        </p:nvSpPr>
        <p:spPr>
          <a:xfrm>
            <a:off x="1428728" y="1571612"/>
            <a:ext cx="6643734" cy="4286280"/>
          </a:xfrm>
          <a:prstGeom prst="foldedCorner">
            <a:avLst/>
          </a:prstGeom>
          <a:gradFill>
            <a:gsLst>
              <a:gs pos="0">
                <a:srgbClr val="3399FF"/>
              </a:gs>
              <a:gs pos="16000">
                <a:srgbClr val="00CCCC"/>
              </a:gs>
              <a:gs pos="47000">
                <a:srgbClr val="9999FF"/>
              </a:gs>
              <a:gs pos="60001">
                <a:srgbClr val="2E6792"/>
              </a:gs>
              <a:gs pos="71001">
                <a:srgbClr val="3333CC"/>
              </a:gs>
              <a:gs pos="81000">
                <a:srgbClr val="1170FF"/>
              </a:gs>
              <a:gs pos="100000">
                <a:srgbClr val="006699"/>
              </a:gs>
            </a:gsLst>
            <a:lin ang="18900000" scaled="0"/>
          </a:gradFill>
          <a:ln>
            <a:solidFill>
              <a:srgbClr val="AEB4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714480" y="2000240"/>
            <a:ext cx="607223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Фрагменты  текстов многих документов </a:t>
            </a:r>
          </a:p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(цитаты, выдержки, конспекты), подобранные </a:t>
            </a:r>
          </a:p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определенной теме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split dir="in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214290"/>
            <a:ext cx="8572560" cy="8925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Дайджест периодических изданий для молодых </a:t>
            </a:r>
          </a:p>
          <a:p>
            <a:pPr algn="ctr"/>
            <a:r>
              <a:rPr lang="ru-RU" sz="2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«Журналы – читаем с удовольствием!»</a:t>
            </a:r>
            <a:endParaRPr lang="ru-RU" sz="26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 l="51064" t="18617" r="10638" b="12234"/>
          <a:stretch>
            <a:fillRect/>
          </a:stretch>
        </p:blipFill>
        <p:spPr bwMode="auto">
          <a:xfrm>
            <a:off x="2928926" y="1285860"/>
            <a:ext cx="3643338" cy="5262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heel spokes="2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71802" y="357166"/>
            <a:ext cx="300039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Брошюра</a:t>
            </a:r>
            <a:endParaRPr lang="ru-RU" sz="32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Загнутый угол 2"/>
          <p:cNvSpPr/>
          <p:nvPr/>
        </p:nvSpPr>
        <p:spPr>
          <a:xfrm>
            <a:off x="500034" y="3214686"/>
            <a:ext cx="4429156" cy="3143272"/>
          </a:xfrm>
          <a:prstGeom prst="foldedCorner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189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 smtClean="0">
              <a:solidFill>
                <a:srgbClr val="7030A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Печатное непериодическое издание с небольшим количеством страниц (от 8 до 48), скреплённых скрепкой или клеем</a:t>
            </a:r>
          </a:p>
          <a:p>
            <a:pPr algn="ctr"/>
            <a:endParaRPr lang="ru-RU" sz="2400" b="1" dirty="0">
              <a:solidFill>
                <a:srgbClr val="7030A0"/>
              </a:solidFill>
            </a:endParaRPr>
          </a:p>
        </p:txBody>
      </p:sp>
      <p:pic>
        <p:nvPicPr>
          <p:cNvPr id="59394" name="Picture 2" descr="Картинка 25 из 64000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000108"/>
            <a:ext cx="3710830" cy="3524253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/>
          <a:srcRect l="11151" t="22601" r="50250" b="8577"/>
          <a:stretch>
            <a:fillRect/>
          </a:stretch>
        </p:blipFill>
        <p:spPr bwMode="auto">
          <a:xfrm>
            <a:off x="686872" y="571480"/>
            <a:ext cx="3956566" cy="5715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/>
          <a:srcRect l="49288" t="25649" r="10477" b="6957"/>
          <a:stretch>
            <a:fillRect/>
          </a:stretch>
        </p:blipFill>
        <p:spPr bwMode="auto">
          <a:xfrm>
            <a:off x="4643438" y="571480"/>
            <a:ext cx="3786214" cy="5715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 l="11099" t="20972" r="11040" b="10094"/>
          <a:stretch>
            <a:fillRect/>
          </a:stretch>
        </p:blipFill>
        <p:spPr bwMode="auto">
          <a:xfrm>
            <a:off x="571472" y="642918"/>
            <a:ext cx="8072494" cy="5717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/>
          <a:srcRect l="48943" t="21828" r="10271" b="9063"/>
          <a:stretch>
            <a:fillRect/>
          </a:stretch>
        </p:blipFill>
        <p:spPr bwMode="auto">
          <a:xfrm>
            <a:off x="4500563" y="642918"/>
            <a:ext cx="4214842" cy="5715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 l="11142" t="24124" r="11001" b="7751"/>
          <a:stretch>
            <a:fillRect/>
          </a:stretch>
        </p:blipFill>
        <p:spPr bwMode="auto">
          <a:xfrm>
            <a:off x="500034" y="500042"/>
            <a:ext cx="8165580" cy="5786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/>
          <a:srcRect l="49230" t="22820" r="11004" b="9625"/>
          <a:stretch>
            <a:fillRect/>
          </a:stretch>
        </p:blipFill>
        <p:spPr bwMode="auto">
          <a:xfrm>
            <a:off x="4500561" y="500042"/>
            <a:ext cx="4143405" cy="5786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 l="10811" t="18018" r="50438" b="13288"/>
          <a:stretch>
            <a:fillRect/>
          </a:stretch>
        </p:blipFill>
        <p:spPr bwMode="auto">
          <a:xfrm>
            <a:off x="2500298" y="500042"/>
            <a:ext cx="4071966" cy="5774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214290"/>
            <a:ext cx="8572560" cy="8925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Дайджест статей</a:t>
            </a:r>
          </a:p>
          <a:p>
            <a:pPr algn="ctr"/>
            <a:r>
              <a:rPr lang="ru-RU" sz="2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«По страницам журнала «Маруся»</a:t>
            </a:r>
            <a:endParaRPr lang="ru-RU" sz="26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3" name="Рисунок 2" descr="Изображение052 040.jpg"/>
          <p:cNvPicPr>
            <a:picLocks noChangeAspect="1"/>
          </p:cNvPicPr>
          <p:nvPr/>
        </p:nvPicPr>
        <p:blipFill>
          <a:blip r:embed="rId2">
            <a:lum bright="-10000" contrast="30000"/>
          </a:blip>
          <a:srcRect l="12356" r="9976" b="14153"/>
          <a:stretch>
            <a:fillRect/>
          </a:stretch>
        </p:blipFill>
        <p:spPr>
          <a:xfrm>
            <a:off x="2786050" y="1357298"/>
            <a:ext cx="3643338" cy="5133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newsflash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052 041.jpg"/>
          <p:cNvPicPr>
            <a:picLocks noChangeAspect="1"/>
          </p:cNvPicPr>
          <p:nvPr/>
        </p:nvPicPr>
        <p:blipFill>
          <a:blip r:embed="rId2">
            <a:lum bright="-10000" contrast="40000"/>
          </a:blip>
          <a:stretch>
            <a:fillRect/>
          </a:stretch>
        </p:blipFill>
        <p:spPr>
          <a:xfrm rot="5400000">
            <a:off x="1632684" y="-247845"/>
            <a:ext cx="5549014" cy="7616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052 042.jpg"/>
          <p:cNvPicPr>
            <a:picLocks noChangeAspect="1"/>
          </p:cNvPicPr>
          <p:nvPr/>
        </p:nvPicPr>
        <p:blipFill>
          <a:blip r:embed="rId2">
            <a:lum bright="-10000" contrast="30000"/>
          </a:blip>
          <a:stretch>
            <a:fillRect/>
          </a:stretch>
        </p:blipFill>
        <p:spPr>
          <a:xfrm rot="5400000">
            <a:off x="1585892" y="-585816"/>
            <a:ext cx="5829341" cy="8001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052 043.jpg"/>
          <p:cNvPicPr>
            <a:picLocks noChangeAspect="1"/>
          </p:cNvPicPr>
          <p:nvPr/>
        </p:nvPicPr>
        <p:blipFill>
          <a:blip r:embed="rId2">
            <a:lum bright="-10000" contrast="40000"/>
          </a:blip>
          <a:stretch>
            <a:fillRect/>
          </a:stretch>
        </p:blipFill>
        <p:spPr>
          <a:xfrm rot="5400000">
            <a:off x="1657330" y="-585816"/>
            <a:ext cx="5829339" cy="8001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052 044.jpg"/>
          <p:cNvPicPr>
            <a:picLocks noChangeAspect="1"/>
          </p:cNvPicPr>
          <p:nvPr/>
        </p:nvPicPr>
        <p:blipFill>
          <a:blip r:embed="rId2">
            <a:lum bright="-10000" contrast="40000"/>
          </a:blip>
          <a:srcRect l="13246" t="1042" r="13162" b="27083"/>
          <a:stretch>
            <a:fillRect/>
          </a:stretch>
        </p:blipFill>
        <p:spPr>
          <a:xfrm>
            <a:off x="2428860" y="428603"/>
            <a:ext cx="4357718" cy="6013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214290"/>
            <a:ext cx="8572560" cy="8925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Новогодний дайджест</a:t>
            </a:r>
          </a:p>
          <a:p>
            <a:pPr algn="ctr"/>
            <a:r>
              <a:rPr lang="ru-RU" sz="2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«Встречаем год Кота!»</a:t>
            </a:r>
            <a:endParaRPr lang="ru-RU" sz="26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22305" t="34852" r="49814" b="17750"/>
          <a:stretch>
            <a:fillRect/>
          </a:stretch>
        </p:blipFill>
        <p:spPr bwMode="auto">
          <a:xfrm>
            <a:off x="2714612" y="1357298"/>
            <a:ext cx="3714776" cy="5052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r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52470" t="21053" r="13223" b="15851"/>
          <a:stretch>
            <a:fillRect/>
          </a:stretch>
        </p:blipFill>
        <p:spPr bwMode="auto">
          <a:xfrm>
            <a:off x="2857488" y="1357298"/>
            <a:ext cx="3447281" cy="5072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85720" y="214290"/>
            <a:ext cx="8572560" cy="8925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Брошюра</a:t>
            </a:r>
          </a:p>
          <a:p>
            <a:pPr algn="ctr"/>
            <a:r>
              <a:rPr lang="ru-RU" sz="2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«Я изнемог под бременем молчания…»</a:t>
            </a:r>
            <a:endParaRPr lang="ru-RU" sz="26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split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/>
          <a:srcRect l="26704" t="40075" r="49557" b="15375"/>
          <a:stretch>
            <a:fillRect/>
          </a:stretch>
        </p:blipFill>
        <p:spPr bwMode="auto">
          <a:xfrm>
            <a:off x="3571868" y="3318529"/>
            <a:ext cx="2286016" cy="3396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 l="26375" t="18262" r="49631" b="39764"/>
          <a:stretch>
            <a:fillRect/>
          </a:stretch>
        </p:blipFill>
        <p:spPr bwMode="auto">
          <a:xfrm>
            <a:off x="3571868" y="214290"/>
            <a:ext cx="2289775" cy="3143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/>
          <a:srcRect l="25290" t="33193" r="49420" b="20517"/>
          <a:stretch>
            <a:fillRect/>
          </a:stretch>
        </p:blipFill>
        <p:spPr bwMode="auto">
          <a:xfrm>
            <a:off x="3571868" y="3286124"/>
            <a:ext cx="2214578" cy="3242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 l="25710" t="24617" r="49818" b="33868"/>
          <a:stretch>
            <a:fillRect/>
          </a:stretch>
        </p:blipFill>
        <p:spPr bwMode="auto">
          <a:xfrm>
            <a:off x="3571868" y="306139"/>
            <a:ext cx="2214578" cy="3005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/>
          <a:srcRect l="25819" t="39663" r="49485" b="14031"/>
          <a:stretch>
            <a:fillRect/>
          </a:stretch>
        </p:blipFill>
        <p:spPr bwMode="auto">
          <a:xfrm>
            <a:off x="3571868" y="3286124"/>
            <a:ext cx="2071702" cy="3107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 l="25590" t="26885" r="49733" b="29703"/>
          <a:stretch>
            <a:fillRect/>
          </a:stretch>
        </p:blipFill>
        <p:spPr bwMode="auto">
          <a:xfrm>
            <a:off x="3571868" y="357166"/>
            <a:ext cx="2082982" cy="2931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lum bright="-10000" contrast="30000"/>
          </a:blip>
          <a:srcRect l="26024" t="19277" r="49879" b="38554"/>
          <a:stretch>
            <a:fillRect/>
          </a:stretch>
        </p:blipFill>
        <p:spPr bwMode="auto">
          <a:xfrm rot="10800000">
            <a:off x="2714612" y="714356"/>
            <a:ext cx="3857652" cy="5400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214290"/>
            <a:ext cx="8572560" cy="4924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Дайджест «Науке и жизни» – 120»</a:t>
            </a:r>
            <a:endParaRPr lang="ru-RU" sz="26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/>
          <a:srcRect l="73634" t="22943" r="5244" b="19701"/>
          <a:stretch>
            <a:fillRect/>
          </a:stretch>
        </p:blipFill>
        <p:spPr bwMode="auto">
          <a:xfrm>
            <a:off x="3500430" y="928670"/>
            <a:ext cx="2571768" cy="5586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heel spokes="3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29727" t="23675" r="5244" b="19204"/>
          <a:stretch>
            <a:fillRect/>
          </a:stretch>
        </p:blipFill>
        <p:spPr bwMode="auto">
          <a:xfrm>
            <a:off x="500034" y="500042"/>
            <a:ext cx="8143932" cy="5722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/>
          <a:srcRect l="29678" t="23461" r="5178" b="19318"/>
          <a:stretch>
            <a:fillRect/>
          </a:stretch>
        </p:blipFill>
        <p:spPr bwMode="auto">
          <a:xfrm>
            <a:off x="500034" y="500041"/>
            <a:ext cx="8143932" cy="5722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6_2"/>
          <p:cNvPicPr>
            <a:picLocks noChangeAspect="1" noChangeArrowheads="1"/>
          </p:cNvPicPr>
          <p:nvPr/>
        </p:nvPicPr>
        <p:blipFill>
          <a:blip r:embed="rId2">
            <a:lum bright="-10000" contrast="30000"/>
          </a:blip>
          <a:srcRect/>
          <a:stretch>
            <a:fillRect/>
          </a:stretch>
        </p:blipFill>
        <p:spPr bwMode="auto">
          <a:xfrm>
            <a:off x="1000100" y="1071546"/>
            <a:ext cx="7072626" cy="5408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85720" y="285728"/>
            <a:ext cx="8572560" cy="4924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Веерный комплект из книжных закладок</a:t>
            </a:r>
            <a:endParaRPr lang="ru-RU" sz="26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newsflash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4414" y="1000108"/>
            <a:ext cx="6858048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Спасибо</a:t>
            </a:r>
          </a:p>
          <a:p>
            <a:pPr algn="ctr"/>
            <a:r>
              <a:rPr lang="ru-RU" sz="6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За</a:t>
            </a:r>
          </a:p>
          <a:p>
            <a:pPr algn="ctr"/>
            <a:r>
              <a:rPr lang="ru-RU" sz="6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Внимание!</a:t>
            </a:r>
            <a:endParaRPr lang="ru-RU" sz="6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11034" t="20690" r="50345" b="12035"/>
          <a:stretch>
            <a:fillRect/>
          </a:stretch>
        </p:blipFill>
        <p:spPr bwMode="auto">
          <a:xfrm>
            <a:off x="696186" y="642918"/>
            <a:ext cx="3947252" cy="5500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 l="49349" t="19371" r="12817" b="12611"/>
          <a:stretch>
            <a:fillRect/>
          </a:stretch>
        </p:blipFill>
        <p:spPr bwMode="auto">
          <a:xfrm>
            <a:off x="4643438" y="642918"/>
            <a:ext cx="3857652" cy="5500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 l="11034" t="19540" r="10805" b="11494"/>
          <a:stretch>
            <a:fillRect/>
          </a:stretch>
        </p:blipFill>
        <p:spPr bwMode="auto">
          <a:xfrm>
            <a:off x="571472" y="642918"/>
            <a:ext cx="7786742" cy="5496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 l="48806" t="16462" r="10910" b="13815"/>
          <a:stretch>
            <a:fillRect/>
          </a:stretch>
        </p:blipFill>
        <p:spPr bwMode="auto">
          <a:xfrm>
            <a:off x="4572000" y="642918"/>
            <a:ext cx="3869525" cy="5500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AutoShape 4"/>
          <p:cNvSpPr>
            <a:spLocks noChangeArrowheads="1"/>
          </p:cNvSpPr>
          <p:nvPr/>
        </p:nvSpPr>
        <p:spPr bwMode="auto">
          <a:xfrm flipV="1">
            <a:off x="3357554" y="857232"/>
            <a:ext cx="5000660" cy="214314"/>
          </a:xfrm>
          <a:prstGeom prst="parallelogram">
            <a:avLst>
              <a:gd name="adj" fmla="val 529663"/>
            </a:avLst>
          </a:prstGeom>
          <a:solidFill>
            <a:schemeClr val="tx1"/>
          </a:solidFill>
          <a:ln w="3175" algn="ctr">
            <a:solidFill>
              <a:schemeClr val="tx1"/>
            </a:solidFill>
            <a:miter lim="800000"/>
            <a:headEnd/>
            <a:tailEnd/>
          </a:ln>
          <a:effectLst>
            <a:outerShdw dist="28398" dir="3806097" algn="ctr" rotWithShape="0">
              <a:schemeClr val="tx1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642910" y="857232"/>
            <a:ext cx="7572428" cy="71438"/>
          </a:xfrm>
          <a:prstGeom prst="parallelogram">
            <a:avLst>
              <a:gd name="adj" fmla="val 529663"/>
            </a:avLst>
          </a:prstGeom>
          <a:gradFill rotWithShape="0">
            <a:gsLst>
              <a:gs pos="0">
                <a:srgbClr val="95B3D7"/>
              </a:gs>
              <a:gs pos="50000">
                <a:srgbClr val="4F81BD"/>
              </a:gs>
              <a:gs pos="100000">
                <a:srgbClr val="95B3D7"/>
              </a:gs>
            </a:gsLst>
            <a:lin ang="5400000" scaled="1"/>
          </a:gradFill>
          <a:ln w="12700" algn="ctr">
            <a:solidFill>
              <a:srgbClr val="4F81BD"/>
            </a:solidFill>
            <a:miter lim="800000"/>
            <a:headEnd/>
            <a:tailEnd/>
          </a:ln>
          <a:effectLst>
            <a:outerShdw dist="28398" dir="3806097" algn="ctr" rotWithShape="0">
              <a:schemeClr val="tx1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868" y="357166"/>
            <a:ext cx="158569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Буклет</a:t>
            </a:r>
            <a:endParaRPr lang="ru-RU" sz="32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Загнутый угол 2"/>
          <p:cNvSpPr/>
          <p:nvPr/>
        </p:nvSpPr>
        <p:spPr>
          <a:xfrm>
            <a:off x="1000100" y="3571876"/>
            <a:ext cx="3929090" cy="2571768"/>
          </a:xfrm>
          <a:prstGeom prst="foldedCorner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189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Листовое издание в виде одного листа, собранного любым способом в 2 или более сгибов</a:t>
            </a:r>
          </a:p>
        </p:txBody>
      </p:sp>
      <p:pic>
        <p:nvPicPr>
          <p:cNvPr id="5" name="Рисунок 4"/>
          <p:cNvPicPr/>
          <p:nvPr/>
        </p:nvPicPr>
        <p:blipFill>
          <a:blip r:embed="rId2">
            <a:lum bright="-10000" contrast="20000"/>
          </a:blip>
          <a:srcRect l="27122" t="22538" r="67650" b="69900"/>
          <a:stretch>
            <a:fillRect/>
          </a:stretch>
        </p:blipFill>
        <p:spPr bwMode="auto">
          <a:xfrm>
            <a:off x="4500562" y="1285860"/>
            <a:ext cx="2428892" cy="22860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>
    <p:wip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413</TotalTime>
  <Words>422</Words>
  <Application>Microsoft Office PowerPoint</Application>
  <PresentationFormat>Экран (4:3)</PresentationFormat>
  <Paragraphs>116</Paragraphs>
  <Slides>68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68</vt:i4>
      </vt:variant>
    </vt:vector>
  </HeadingPairs>
  <TitlesOfParts>
    <vt:vector size="69" baseType="lpstr">
      <vt:lpstr>Яркая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ABONEMENT</dc:creator>
  <cp:lastModifiedBy>ABONEMENT</cp:lastModifiedBy>
  <cp:revision>46</cp:revision>
  <dcterms:created xsi:type="dcterms:W3CDTF">2011-02-02T07:50:51Z</dcterms:created>
  <dcterms:modified xsi:type="dcterms:W3CDTF">2011-05-12T05:41:52Z</dcterms:modified>
</cp:coreProperties>
</file>