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8" r:id="rId3"/>
    <p:sldId id="309" r:id="rId4"/>
    <p:sldId id="257" r:id="rId5"/>
    <p:sldId id="281" r:id="rId6"/>
    <p:sldId id="282" r:id="rId7"/>
    <p:sldId id="280" r:id="rId8"/>
    <p:sldId id="279" r:id="rId9"/>
    <p:sldId id="278" r:id="rId10"/>
    <p:sldId id="277" r:id="rId11"/>
    <p:sldId id="276" r:id="rId12"/>
    <p:sldId id="275" r:id="rId13"/>
    <p:sldId id="274" r:id="rId14"/>
    <p:sldId id="273" r:id="rId15"/>
    <p:sldId id="272" r:id="rId16"/>
    <p:sldId id="271" r:id="rId17"/>
    <p:sldId id="270" r:id="rId18"/>
    <p:sldId id="268" r:id="rId19"/>
    <p:sldId id="269" r:id="rId20"/>
    <p:sldId id="267" r:id="rId21"/>
    <p:sldId id="266" r:id="rId22"/>
    <p:sldId id="265" r:id="rId23"/>
    <p:sldId id="264" r:id="rId24"/>
    <p:sldId id="263" r:id="rId25"/>
    <p:sldId id="262" r:id="rId26"/>
    <p:sldId id="294" r:id="rId27"/>
    <p:sldId id="293" r:id="rId28"/>
    <p:sldId id="292" r:id="rId29"/>
    <p:sldId id="291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39A9"/>
    <a:srgbClr val="9D1754"/>
    <a:srgbClr val="CC66FF"/>
    <a:srgbClr val="EAC1FF"/>
    <a:srgbClr val="F4DDFF"/>
    <a:srgbClr val="A41857"/>
    <a:srgbClr val="F785D6"/>
    <a:srgbClr val="C51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A612-9879-46E3-AB1D-F332C70EBA2C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EF0A-63E6-42F1-83C1-47673274C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2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A612-9879-46E3-AB1D-F332C70EBA2C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EF0A-63E6-42F1-83C1-47673274C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087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A612-9879-46E3-AB1D-F332C70EBA2C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EF0A-63E6-42F1-83C1-47673274C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683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A612-9879-46E3-AB1D-F332C70EBA2C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EF0A-63E6-42F1-83C1-47673274C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785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A612-9879-46E3-AB1D-F332C70EBA2C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EF0A-63E6-42F1-83C1-47673274C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66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A612-9879-46E3-AB1D-F332C70EBA2C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EF0A-63E6-42F1-83C1-47673274C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89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A612-9879-46E3-AB1D-F332C70EBA2C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EF0A-63E6-42F1-83C1-47673274C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13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A612-9879-46E3-AB1D-F332C70EBA2C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EF0A-63E6-42F1-83C1-47673274C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57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A612-9879-46E3-AB1D-F332C70EBA2C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EF0A-63E6-42F1-83C1-47673274C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726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A612-9879-46E3-AB1D-F332C70EBA2C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EF0A-63E6-42F1-83C1-47673274C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52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A612-9879-46E3-AB1D-F332C70EBA2C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EF0A-63E6-42F1-83C1-47673274C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63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AA612-9879-46E3-AB1D-F332C70EBA2C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DEF0A-63E6-42F1-83C1-47673274C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80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4.xml"/><Relationship Id="rId7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18" Type="http://schemas.openxmlformats.org/officeDocument/2006/relationships/slide" Target="slide20.xml"/><Relationship Id="rId26" Type="http://schemas.openxmlformats.org/officeDocument/2006/relationships/slide" Target="slide28.xml"/><Relationship Id="rId3" Type="http://schemas.openxmlformats.org/officeDocument/2006/relationships/slide" Target="slide5.xml"/><Relationship Id="rId21" Type="http://schemas.openxmlformats.org/officeDocument/2006/relationships/slide" Target="slide23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7.xml"/><Relationship Id="rId2" Type="http://schemas.openxmlformats.org/officeDocument/2006/relationships/image" Target="../media/image3.png"/><Relationship Id="rId16" Type="http://schemas.openxmlformats.org/officeDocument/2006/relationships/slide" Target="slide18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24" Type="http://schemas.openxmlformats.org/officeDocument/2006/relationships/slide" Target="slide26.xml"/><Relationship Id="rId5" Type="http://schemas.openxmlformats.org/officeDocument/2006/relationships/slide" Target="slide7.xml"/><Relationship Id="rId15" Type="http://schemas.openxmlformats.org/officeDocument/2006/relationships/slide" Target="slide17.xml"/><Relationship Id="rId23" Type="http://schemas.openxmlformats.org/officeDocument/2006/relationships/slide" Target="slide25.xml"/><Relationship Id="rId10" Type="http://schemas.openxmlformats.org/officeDocument/2006/relationships/slide" Target="slide12.xml"/><Relationship Id="rId19" Type="http://schemas.openxmlformats.org/officeDocument/2006/relationships/slide" Target="slide21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6.xml"/><Relationship Id="rId22" Type="http://schemas.openxmlformats.org/officeDocument/2006/relationships/slide" Target="slide24.xml"/><Relationship Id="rId27" Type="http://schemas.openxmlformats.org/officeDocument/2006/relationships/slide" Target="slide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slide" Target="slide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8782" r="8648" b="16875"/>
          <a:stretch/>
        </p:blipFill>
        <p:spPr>
          <a:xfrm>
            <a:off x="0" y="0"/>
            <a:ext cx="12188136" cy="69019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25821" y="642608"/>
            <a:ext cx="9211709" cy="58021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6000" b="0" cap="none" spc="0" dirty="0" smtClean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С КНИГОЙ МИР ДОБРЕЙ И ЯРЧЕ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986" y="1351837"/>
            <a:ext cx="7499251" cy="562443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462912" y="5712477"/>
            <a:ext cx="63624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4400" b="0" cap="none" spc="0" dirty="0" smtClean="0">
                <a:ln w="28575">
                  <a:solidFill>
                    <a:srgbClr val="C51D69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ИНТЕРАКТИВНАЯ ИГРА </a:t>
            </a: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7118538" y="90472"/>
            <a:ext cx="5073462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МБУК </a:t>
            </a:r>
            <a:r>
              <a:rPr lang="ru-RU" sz="2400" b="0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Кольчугинского</a:t>
            </a:r>
            <a:r>
              <a:rPr lang="ru-RU" sz="2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 района «МЦБ»</a:t>
            </a:r>
            <a:endParaRPr lang="ru-RU" sz="2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9" name="Прямоугольник 8">
            <a:hlinkClick r:id="rId4" action="ppaction://hlinksldjump"/>
          </p:cNvPr>
          <p:cNvSpPr/>
          <p:nvPr/>
        </p:nvSpPr>
        <p:spPr>
          <a:xfrm>
            <a:off x="8796535" y="595832"/>
            <a:ext cx="353234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  <a:sp3d extrusionH="57150">
              <a:bevelT w="38100" h="38100"/>
            </a:sp3d>
          </a:bodyPr>
          <a:lstStyle/>
          <a:p>
            <a:r>
              <a:rPr lang="ru-RU" sz="2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ЦЕНТР ДЕТСКОГО ЧТЕНИЯ</a:t>
            </a:r>
            <a:endParaRPr lang="ru-RU" sz="2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1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52623" y="177973"/>
            <a:ext cx="6300918" cy="646331"/>
          </a:xfrm>
          <a:prstGeom prst="rect">
            <a:avLst/>
          </a:prstGeom>
          <a:solidFill>
            <a:srgbClr val="E739A9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ЕСТЬ СТРАНА ЧИТАЛИЯ…</a:t>
            </a:r>
            <a:endParaRPr lang="ru-RU" sz="3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93494" y="177974"/>
            <a:ext cx="734496" cy="646331"/>
          </a:xfrm>
          <a:prstGeom prst="rect">
            <a:avLst/>
          </a:prstGeom>
          <a:solidFill>
            <a:srgbClr val="E739A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FFFF00"/>
                </a:solidFill>
                <a:latin typeface="Georgia" panose="02040502050405020303" pitchFamily="18" charset="0"/>
              </a:rPr>
              <a:t>10</a:t>
            </a:r>
            <a:endParaRPr lang="ru-RU" sz="3600" b="1" cap="none" spc="0" dirty="0">
              <a:ln w="0"/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sp>
        <p:nvSpPr>
          <p:cNvPr id="5" name="Волна 4"/>
          <p:cNvSpPr/>
          <p:nvPr/>
        </p:nvSpPr>
        <p:spPr>
          <a:xfrm>
            <a:off x="446903" y="1052910"/>
            <a:ext cx="9167116" cy="1234404"/>
          </a:xfrm>
          <a:prstGeom prst="wave">
            <a:avLst>
              <a:gd name="adj1" fmla="val 4700"/>
              <a:gd name="adj2" fmla="val -501"/>
            </a:avLst>
          </a:prstGeom>
          <a:solidFill>
            <a:srgbClr val="F4DDFF"/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46903" y="1193058"/>
            <a:ext cx="9167116" cy="95410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Д. Лихачёв считал, что цивилизация воскреснет, если погибнут все музеи, архивы, школы, университеты, но сохранится…</a:t>
            </a:r>
            <a:endParaRPr lang="ru-RU" sz="2800" b="1" dirty="0">
              <a:solidFill>
                <a:srgbClr val="9D1754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40161" y="2373218"/>
            <a:ext cx="25350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Franklin Gothic Demi Cond" panose="020B0706030402020204" pitchFamily="34" charset="0"/>
              </a:rPr>
              <a:t>Библиотека</a:t>
            </a:r>
            <a:endParaRPr lang="ru-RU" sz="3600" b="1" i="1" dirty="0">
              <a:solidFill>
                <a:schemeClr val="accent2">
                  <a:lumMod val="20000"/>
                  <a:lumOff val="8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AutoShape 2" descr="https://www.culture.ru/storage/images/ee3ca294b751ed1be4b42def0346e834/8be4cf62737821d8d277a2e9a4dd8f1b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6527" y="2515920"/>
            <a:ext cx="6568380" cy="4197195"/>
          </a:xfrm>
          <a:prstGeom prst="rect">
            <a:avLst/>
          </a:prstGeom>
        </p:spPr>
      </p:pic>
      <p:sp>
        <p:nvSpPr>
          <p:cNvPr id="11" name="AutoShape 4" descr="https://lugasanshk.ucoz.ru/biblioteka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4767349"/>
            <a:ext cx="2328886" cy="207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7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9893" y="195066"/>
            <a:ext cx="6300918" cy="646331"/>
          </a:xfrm>
          <a:prstGeom prst="rect">
            <a:avLst/>
          </a:prstGeom>
          <a:solidFill>
            <a:srgbClr val="E739A9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ЕСТЬ СТРАНА ЧИТАЛИЯ…</a:t>
            </a:r>
            <a:endParaRPr lang="ru-RU" sz="3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19507" y="195066"/>
            <a:ext cx="797014" cy="646331"/>
          </a:xfrm>
          <a:prstGeom prst="rect">
            <a:avLst/>
          </a:prstGeom>
          <a:solidFill>
            <a:srgbClr val="E739A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FFFF00"/>
                </a:solidFill>
                <a:latin typeface="Georgia" panose="02040502050405020303" pitchFamily="18" charset="0"/>
              </a:rPr>
              <a:t>20</a:t>
            </a:r>
            <a:endParaRPr lang="ru-RU" sz="3600" b="1" cap="none" spc="0" dirty="0">
              <a:ln w="0"/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sp>
        <p:nvSpPr>
          <p:cNvPr id="6" name="Волна 5"/>
          <p:cNvSpPr/>
          <p:nvPr/>
        </p:nvSpPr>
        <p:spPr>
          <a:xfrm>
            <a:off x="446903" y="1052910"/>
            <a:ext cx="9167116" cy="1234404"/>
          </a:xfrm>
          <a:prstGeom prst="wave">
            <a:avLst>
              <a:gd name="adj1" fmla="val 4700"/>
              <a:gd name="adj2" fmla="val -501"/>
            </a:avLst>
          </a:prstGeom>
          <a:solidFill>
            <a:srgbClr val="F4DDFF"/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3572" y="1334116"/>
            <a:ext cx="9167116" cy="523220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Чтобы взять книгу из библиотеки, нужно сначала… </a:t>
            </a:r>
            <a:endParaRPr lang="ru-RU" sz="2800" b="1" dirty="0">
              <a:solidFill>
                <a:srgbClr val="9D1754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443944" y="2245354"/>
            <a:ext cx="57504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Franklin Gothic Demi Cond" panose="020B0706030402020204" pitchFamily="34" charset="0"/>
              </a:rPr>
              <a:t>Записаться в библиотеку</a:t>
            </a:r>
            <a:endParaRPr lang="ru-RU" sz="3600" b="1" i="1" dirty="0">
              <a:solidFill>
                <a:schemeClr val="accent2">
                  <a:lumMod val="20000"/>
                  <a:lumOff val="80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4983" y="2619507"/>
            <a:ext cx="6464352" cy="432109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1" y="4523678"/>
            <a:ext cx="2328886" cy="207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5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92802" y="220702"/>
            <a:ext cx="6300918" cy="646331"/>
          </a:xfrm>
          <a:prstGeom prst="rect">
            <a:avLst/>
          </a:prstGeom>
          <a:solidFill>
            <a:srgbClr val="E739A9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ЕСТЬ СТРАНА ЧИТАЛИЯ…</a:t>
            </a:r>
            <a:endParaRPr lang="ru-RU" sz="3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3689" y="220703"/>
            <a:ext cx="797014" cy="646331"/>
          </a:xfrm>
          <a:prstGeom prst="rect">
            <a:avLst/>
          </a:prstGeom>
          <a:solidFill>
            <a:srgbClr val="E739A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FFFF00"/>
                </a:solidFill>
                <a:latin typeface="Georgia" panose="02040502050405020303" pitchFamily="18" charset="0"/>
              </a:rPr>
              <a:t>30</a:t>
            </a:r>
            <a:endParaRPr lang="ru-RU" sz="3600" b="1" cap="none" spc="0" dirty="0">
              <a:ln w="0"/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19840" y="2220614"/>
            <a:ext cx="57504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Franklin Gothic Demi Cond" panose="020B0706030402020204" pitchFamily="34" charset="0"/>
              </a:rPr>
              <a:t>Иван Андреевич Крылов</a:t>
            </a:r>
            <a:endParaRPr lang="ru-RU" sz="3600" b="1" i="1" dirty="0">
              <a:solidFill>
                <a:schemeClr val="accent2">
                  <a:lumMod val="20000"/>
                  <a:lumOff val="8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" name="Волна 7"/>
          <p:cNvSpPr/>
          <p:nvPr/>
        </p:nvSpPr>
        <p:spPr>
          <a:xfrm>
            <a:off x="1224570" y="979742"/>
            <a:ext cx="7808334" cy="1234404"/>
          </a:xfrm>
          <a:prstGeom prst="wave">
            <a:avLst>
              <a:gd name="adj1" fmla="val 4700"/>
              <a:gd name="adj2" fmla="val -501"/>
            </a:avLst>
          </a:prstGeom>
          <a:solidFill>
            <a:srgbClr val="F4DDFF"/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040693" y="1100857"/>
            <a:ext cx="6176088" cy="95410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Какой русский писатель</a:t>
            </a:r>
          </a:p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почти 30 лет работал библиотекарем?</a:t>
            </a:r>
            <a:endParaRPr lang="ru-RU" sz="2800" b="1" dirty="0">
              <a:solidFill>
                <a:srgbClr val="9D1754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0" name="AutoShape 2" descr="https://babr24.com/n2p/i/2021/2/720_min_13114406_b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325" y="2935120"/>
            <a:ext cx="5627946" cy="3751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780052"/>
            <a:ext cx="2328886" cy="207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5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r="2469" b="11804"/>
          <a:stretch/>
        </p:blipFill>
        <p:spPr>
          <a:xfrm>
            <a:off x="2922663" y="2996094"/>
            <a:ext cx="6905002" cy="351228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635531" y="229249"/>
            <a:ext cx="6300918" cy="646331"/>
          </a:xfrm>
          <a:prstGeom prst="rect">
            <a:avLst/>
          </a:prstGeom>
          <a:solidFill>
            <a:srgbClr val="E739A9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ЕСТЬ СТРАНА ЧИТАЛИЯ…</a:t>
            </a:r>
            <a:endParaRPr lang="ru-RU" sz="3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22442" y="229249"/>
            <a:ext cx="808235" cy="646331"/>
          </a:xfrm>
          <a:prstGeom prst="rect">
            <a:avLst/>
          </a:prstGeom>
          <a:solidFill>
            <a:srgbClr val="E739A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FFFF00"/>
                </a:solidFill>
                <a:latin typeface="Georgia" panose="02040502050405020303" pitchFamily="18" charset="0"/>
              </a:rPr>
              <a:t>40</a:t>
            </a:r>
            <a:endParaRPr lang="ru-RU" sz="3600" b="1" cap="none" spc="0" dirty="0">
              <a:ln w="0"/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sp>
        <p:nvSpPr>
          <p:cNvPr id="5" name="Волна 4"/>
          <p:cNvSpPr/>
          <p:nvPr/>
        </p:nvSpPr>
        <p:spPr>
          <a:xfrm>
            <a:off x="1207479" y="1054385"/>
            <a:ext cx="7808334" cy="1234404"/>
          </a:xfrm>
          <a:prstGeom prst="wave">
            <a:avLst>
              <a:gd name="adj1" fmla="val 4700"/>
              <a:gd name="adj2" fmla="val -501"/>
            </a:avLst>
          </a:prstGeom>
          <a:solidFill>
            <a:srgbClr val="F4DDFF"/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156190" y="2288789"/>
            <a:ext cx="41609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Franklin Gothic Demi Cond" panose="020B0706030402020204" pitchFamily="34" charset="0"/>
              </a:rPr>
              <a:t>Формуляр читателя</a:t>
            </a:r>
            <a:endParaRPr lang="ru-RU" sz="3600" b="1" i="1" dirty="0">
              <a:solidFill>
                <a:schemeClr val="accent2">
                  <a:lumMod val="20000"/>
                  <a:lumOff val="8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83493" y="1151626"/>
            <a:ext cx="7346862" cy="95410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Как называется библиотечная учётная карточка, которая заводится на каждого посетителя?</a:t>
            </a:r>
            <a:endParaRPr lang="ru-RU" sz="2800" b="1" dirty="0">
              <a:solidFill>
                <a:srgbClr val="9D1754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0" name="AutoShape 2" descr="https://www.culture.ru/storage/images/de17fed64e83dd46e62a4fb4dc40a11c/911b9f326044c0cbc0d7e18759fbe3a4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4767349"/>
            <a:ext cx="2328886" cy="207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2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26985" y="186520"/>
            <a:ext cx="6300918" cy="646331"/>
          </a:xfrm>
          <a:prstGeom prst="rect">
            <a:avLst/>
          </a:prstGeom>
          <a:solidFill>
            <a:srgbClr val="E739A9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ЕСТЬ СТРАНА ЧИТАЛИЯ…</a:t>
            </a:r>
            <a:endParaRPr lang="ru-RU" sz="3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67847" y="186520"/>
            <a:ext cx="785793" cy="646331"/>
          </a:xfrm>
          <a:prstGeom prst="rect">
            <a:avLst/>
          </a:prstGeom>
          <a:solidFill>
            <a:srgbClr val="E739A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FFFF00"/>
                </a:solidFill>
                <a:latin typeface="Georgia" panose="02040502050405020303" pitchFamily="18" charset="0"/>
              </a:rPr>
              <a:t>50</a:t>
            </a:r>
            <a:endParaRPr lang="ru-RU" sz="3600" b="1" cap="none" spc="0" dirty="0">
              <a:ln w="0"/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sp>
        <p:nvSpPr>
          <p:cNvPr id="5" name="Волна 4"/>
          <p:cNvSpPr/>
          <p:nvPr/>
        </p:nvSpPr>
        <p:spPr>
          <a:xfrm>
            <a:off x="1207479" y="1054385"/>
            <a:ext cx="7808334" cy="1234404"/>
          </a:xfrm>
          <a:prstGeom prst="wave">
            <a:avLst>
              <a:gd name="adj1" fmla="val 4700"/>
              <a:gd name="adj2" fmla="val -501"/>
            </a:avLst>
          </a:prstGeom>
          <a:solidFill>
            <a:srgbClr val="F4DDFF"/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57855" y="1173925"/>
            <a:ext cx="7346862" cy="95410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В каком городе находится самая большая в нашей стране Российская государственная библиотека?</a:t>
            </a:r>
            <a:endParaRPr lang="ru-RU" sz="2800" b="1" dirty="0">
              <a:solidFill>
                <a:srgbClr val="9D1754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sp>
        <p:nvSpPr>
          <p:cNvPr id="9" name="AutoShape 2" descr="https://a-a-ah-ru.s3.amazonaws.com/uploads/items/133451/142946/large_5c12a635644c048103595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6562" y="2441816"/>
            <a:ext cx="6394734" cy="426315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780052"/>
            <a:ext cx="2328886" cy="2077948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69148" y="2385493"/>
            <a:ext cx="27774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Franklin Gothic Demi Cond" panose="020B0706030402020204" pitchFamily="34" charset="0"/>
              </a:rPr>
              <a:t>в г. Москве</a:t>
            </a:r>
            <a:endParaRPr lang="ru-RU" sz="3600" b="1" i="1" dirty="0">
              <a:solidFill>
                <a:schemeClr val="accent2">
                  <a:lumMod val="20000"/>
                  <a:lumOff val="80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98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2750" y="208597"/>
            <a:ext cx="6300918" cy="646331"/>
          </a:xfrm>
          <a:prstGeom prst="rect">
            <a:avLst/>
          </a:prstGeom>
          <a:solidFill>
            <a:srgbClr val="CC66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КНИГА И ЕЁ СОЗДАТЕЛИ</a:t>
            </a:r>
            <a:endParaRPr lang="ru-RU" sz="36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07932" y="208597"/>
            <a:ext cx="734496" cy="646331"/>
          </a:xfrm>
          <a:prstGeom prst="rect">
            <a:avLst/>
          </a:prstGeom>
          <a:solidFill>
            <a:srgbClr val="CC66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10</a:t>
            </a:r>
            <a:endParaRPr lang="ru-RU" sz="3600" b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sp>
        <p:nvSpPr>
          <p:cNvPr id="6" name="Волна 5"/>
          <p:cNvSpPr/>
          <p:nvPr/>
        </p:nvSpPr>
        <p:spPr>
          <a:xfrm>
            <a:off x="1207479" y="1054385"/>
            <a:ext cx="7808334" cy="1234404"/>
          </a:xfrm>
          <a:prstGeom prst="wave">
            <a:avLst>
              <a:gd name="adj1" fmla="val 4700"/>
              <a:gd name="adj2" fmla="val -501"/>
            </a:avLst>
          </a:prstGeom>
          <a:solidFill>
            <a:srgbClr val="F4DDFF"/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57855" y="1173925"/>
            <a:ext cx="7346862" cy="95410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Закончите крылатую фразу Максима Горького: «Любите книгу – источник…»</a:t>
            </a:r>
            <a:endParaRPr lang="ru-RU" sz="2800" b="1" dirty="0">
              <a:solidFill>
                <a:srgbClr val="9D1754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47194" y="2448625"/>
            <a:ext cx="18023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solidFill>
                  <a:srgbClr val="F4DDFF"/>
                </a:solidFill>
                <a:latin typeface="Franklin Gothic Demi Cond" panose="020B0706030402020204" pitchFamily="34" charset="0"/>
              </a:rPr>
              <a:t>Знаний</a:t>
            </a:r>
            <a:endParaRPr lang="ru-RU" sz="3600" b="1" i="1" dirty="0">
              <a:solidFill>
                <a:srgbClr val="F4DDF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AutoShape 2" descr="https://clipart-best.com/img/book/book-clip-art-17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57" y="5306939"/>
            <a:ext cx="3007288" cy="1380461"/>
          </a:xfrm>
          <a:prstGeom prst="rect">
            <a:avLst/>
          </a:prstGeom>
        </p:spPr>
      </p:pic>
      <p:sp>
        <p:nvSpPr>
          <p:cNvPr id="11" name="AutoShape 4" descr="https://www.syl.ru/misc/i/ai/387670/2538172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3526" y="2640650"/>
            <a:ext cx="4712005" cy="40464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62440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98386" y="182959"/>
            <a:ext cx="6300918" cy="646331"/>
          </a:xfrm>
          <a:prstGeom prst="rect">
            <a:avLst/>
          </a:prstGeom>
          <a:solidFill>
            <a:srgbClr val="CC66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КНИГА И ЕЁ СОЗДАТЕЛИ</a:t>
            </a:r>
            <a:endParaRPr lang="ru-RU" sz="36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02311" y="182959"/>
            <a:ext cx="797014" cy="646331"/>
          </a:xfrm>
          <a:prstGeom prst="rect">
            <a:avLst/>
          </a:prstGeom>
          <a:solidFill>
            <a:srgbClr val="CC66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20</a:t>
            </a:r>
            <a:endParaRPr lang="ru-RU" sz="3600" b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sp>
        <p:nvSpPr>
          <p:cNvPr id="5" name="Волна 4"/>
          <p:cNvSpPr/>
          <p:nvPr/>
        </p:nvSpPr>
        <p:spPr>
          <a:xfrm>
            <a:off x="1207479" y="1054385"/>
            <a:ext cx="7808334" cy="1234404"/>
          </a:xfrm>
          <a:prstGeom prst="wave">
            <a:avLst>
              <a:gd name="adj1" fmla="val 4700"/>
              <a:gd name="adj2" fmla="val -501"/>
            </a:avLst>
          </a:prstGeom>
          <a:solidFill>
            <a:srgbClr val="F4DDFF"/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57855" y="1173925"/>
            <a:ext cx="7346862" cy="95410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Как называют три литературных произведения одного автора, связанные единством замысла?</a:t>
            </a:r>
            <a:endParaRPr lang="ru-RU" sz="2800" b="1" dirty="0">
              <a:solidFill>
                <a:srgbClr val="9D1754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5900" y="2447899"/>
            <a:ext cx="18023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solidFill>
                  <a:srgbClr val="F4DDFF"/>
                </a:solidFill>
                <a:latin typeface="Franklin Gothic Demi Cond" panose="020B0706030402020204" pitchFamily="34" charset="0"/>
              </a:rPr>
              <a:t>Трилогия</a:t>
            </a:r>
            <a:endParaRPr lang="ru-RU" sz="3600" b="1" i="1" dirty="0">
              <a:solidFill>
                <a:srgbClr val="F4DDFF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57" y="5306939"/>
            <a:ext cx="3007288" cy="13804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8902" y="2723476"/>
            <a:ext cx="2653650" cy="3401880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 w="101600" prst="riblet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3614" y="3119367"/>
            <a:ext cx="2498006" cy="3287011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 w="114300" prst="artDeco"/>
          </a:sp3d>
        </p:spPr>
      </p:pic>
      <p:sp>
        <p:nvSpPr>
          <p:cNvPr id="13" name="AutoShape 2" descr="https://www.smartaids.ru/upload/iblock/b1e/b1e41205b5ab51e4622f919ea437db0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2237" y="2499921"/>
            <a:ext cx="2544095" cy="3306701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8691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0" y="-19651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4155" t="11831" r="6366" b="11025"/>
          <a:stretch/>
        </p:blipFill>
        <p:spPr>
          <a:xfrm>
            <a:off x="2879932" y="2852954"/>
            <a:ext cx="6987831" cy="352941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Волна 5"/>
          <p:cNvSpPr/>
          <p:nvPr/>
        </p:nvSpPr>
        <p:spPr>
          <a:xfrm>
            <a:off x="1207479" y="1054385"/>
            <a:ext cx="7808334" cy="1234404"/>
          </a:xfrm>
          <a:prstGeom prst="wave">
            <a:avLst>
              <a:gd name="adj1" fmla="val 4700"/>
              <a:gd name="adj2" fmla="val -501"/>
            </a:avLst>
          </a:prstGeom>
          <a:solidFill>
            <a:srgbClr val="F4DDFF"/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612929" y="182959"/>
            <a:ext cx="6300918" cy="646331"/>
          </a:xfrm>
          <a:prstGeom prst="rect">
            <a:avLst/>
          </a:prstGeom>
          <a:solidFill>
            <a:srgbClr val="CC66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КНИГА И ЕЁ СОЗДАТЕЛИ</a:t>
            </a:r>
            <a:endParaRPr lang="ru-RU" sz="36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1037" y="182960"/>
            <a:ext cx="797013" cy="646331"/>
          </a:xfrm>
          <a:prstGeom prst="rect">
            <a:avLst/>
          </a:prstGeom>
          <a:solidFill>
            <a:srgbClr val="CC66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30</a:t>
            </a:r>
            <a:endParaRPr lang="ru-RU" sz="3600" b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8950" y="1173925"/>
            <a:ext cx="6868298" cy="95410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Название древней формы книги, написанной на пергаменте и свёрнутой в трубку.</a:t>
            </a:r>
            <a:endParaRPr lang="ru-RU" sz="2800" b="1" dirty="0">
              <a:solidFill>
                <a:srgbClr val="9D1754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657" y="5306939"/>
            <a:ext cx="3007288" cy="1380461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4657" y="2408329"/>
            <a:ext cx="18023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solidFill>
                  <a:srgbClr val="F4DDFF"/>
                </a:solidFill>
                <a:latin typeface="Franklin Gothic Demi Cond" panose="020B0706030402020204" pitchFamily="34" charset="0"/>
              </a:rPr>
              <a:t>Свиток</a:t>
            </a:r>
            <a:endParaRPr lang="ru-RU" sz="3600" b="1" i="1" dirty="0">
              <a:solidFill>
                <a:srgbClr val="F4DDFF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31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1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2749" y="174412"/>
            <a:ext cx="6300918" cy="646331"/>
          </a:xfrm>
          <a:prstGeom prst="rect">
            <a:avLst/>
          </a:prstGeom>
          <a:solidFill>
            <a:srgbClr val="CC66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КНИГА И ЕЁ СОЗДАТЕЛИ</a:t>
            </a:r>
            <a:endParaRPr lang="ru-RU" sz="36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71063" y="174413"/>
            <a:ext cx="808235" cy="646331"/>
          </a:xfrm>
          <a:prstGeom prst="rect">
            <a:avLst/>
          </a:prstGeom>
          <a:solidFill>
            <a:srgbClr val="CC66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40</a:t>
            </a:r>
            <a:endParaRPr lang="ru-RU" sz="3600" b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sp>
        <p:nvSpPr>
          <p:cNvPr id="5" name="Волна 4"/>
          <p:cNvSpPr/>
          <p:nvPr/>
        </p:nvSpPr>
        <p:spPr>
          <a:xfrm>
            <a:off x="1207479" y="1054385"/>
            <a:ext cx="7808334" cy="1234404"/>
          </a:xfrm>
          <a:prstGeom prst="wave">
            <a:avLst>
              <a:gd name="adj1" fmla="val 4700"/>
              <a:gd name="adj2" fmla="val -501"/>
            </a:avLst>
          </a:prstGeom>
          <a:solidFill>
            <a:srgbClr val="F4DDFF"/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07479" y="1173925"/>
            <a:ext cx="7658336" cy="95410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Как называется краткое изложение книги, помогающее читателю понять, о чём она?</a:t>
            </a:r>
            <a:endParaRPr lang="ru-RU" sz="2800" b="1" dirty="0">
              <a:solidFill>
                <a:srgbClr val="9D1754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57" y="5306939"/>
            <a:ext cx="3007288" cy="1380461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4657" y="2400310"/>
            <a:ext cx="24834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solidFill>
                  <a:srgbClr val="F4DDFF"/>
                </a:solidFill>
                <a:latin typeface="Franklin Gothic Demi Cond" panose="020B0706030402020204" pitchFamily="34" charset="0"/>
              </a:rPr>
              <a:t>Аннотация</a:t>
            </a:r>
            <a:endParaRPr lang="ru-RU" sz="3600" b="1" i="1" dirty="0">
              <a:solidFill>
                <a:srgbClr val="F4DDFF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2967" y="2450754"/>
            <a:ext cx="5648440" cy="423633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5859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974" y="2505338"/>
            <a:ext cx="5710118" cy="42183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655658" y="191505"/>
            <a:ext cx="6300918" cy="646331"/>
          </a:xfrm>
          <a:prstGeom prst="rect">
            <a:avLst/>
          </a:prstGeom>
          <a:solidFill>
            <a:srgbClr val="CC66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КНИГА И ЕЁ СОЗДАТЕЛИ</a:t>
            </a:r>
            <a:endParaRPr lang="ru-RU" sz="36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3972" y="191505"/>
            <a:ext cx="808235" cy="646331"/>
          </a:xfrm>
          <a:prstGeom prst="rect">
            <a:avLst/>
          </a:prstGeom>
          <a:solidFill>
            <a:srgbClr val="CC66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50</a:t>
            </a:r>
            <a:endParaRPr lang="ru-RU" sz="3600" b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sp>
        <p:nvSpPr>
          <p:cNvPr id="5" name="Волна 4"/>
          <p:cNvSpPr/>
          <p:nvPr/>
        </p:nvSpPr>
        <p:spPr>
          <a:xfrm>
            <a:off x="1207479" y="1054385"/>
            <a:ext cx="7808334" cy="1234404"/>
          </a:xfrm>
          <a:prstGeom prst="wave">
            <a:avLst>
              <a:gd name="adj1" fmla="val 4700"/>
              <a:gd name="adj2" fmla="val -501"/>
            </a:avLst>
          </a:prstGeom>
          <a:solidFill>
            <a:srgbClr val="F4DDFF"/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818950" y="1173925"/>
            <a:ext cx="6868298" cy="95410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Как звали двух известных братьев, составивших первую славянскую азбуку?</a:t>
            </a:r>
            <a:endParaRPr lang="ru-RU" sz="2800" b="1" dirty="0">
              <a:solidFill>
                <a:srgbClr val="9D1754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57" y="5306939"/>
            <a:ext cx="3007288" cy="1380461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4657" y="2128032"/>
            <a:ext cx="394477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F4DDFF"/>
                </a:solidFill>
                <a:latin typeface="Franklin Gothic Demi Cond" panose="020B0706030402020204" pitchFamily="34" charset="0"/>
              </a:rPr>
              <a:t>Кирилл </a:t>
            </a:r>
          </a:p>
          <a:p>
            <a:r>
              <a:rPr lang="ru-RU" sz="3600" b="1" i="1" dirty="0" smtClean="0">
                <a:solidFill>
                  <a:srgbClr val="F4DDFF"/>
                </a:solidFill>
                <a:latin typeface="Franklin Gothic Demi Cond" panose="020B0706030402020204" pitchFamily="34" charset="0"/>
              </a:rPr>
              <a:t>и Мефодий</a:t>
            </a:r>
            <a:endParaRPr lang="ru-RU" sz="3600" b="1" i="1" dirty="0">
              <a:solidFill>
                <a:srgbClr val="F4DDFF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45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110" y="0"/>
            <a:ext cx="10746890" cy="685800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74162" y="4551883"/>
            <a:ext cx="5865920" cy="1815882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В Игре 5 категорий вопросов. </a:t>
            </a:r>
          </a:p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В каждой категории – по 5 вопросов разной сложности, ответив на которые, можно заработать от 10 до 50 баллов.</a:t>
            </a:r>
            <a:endParaRPr lang="ru-RU" sz="2800" b="1" dirty="0">
              <a:solidFill>
                <a:srgbClr val="9D1754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108155" y="2601270"/>
            <a:ext cx="5865920" cy="1815882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Приглашаем всех любителей книг </a:t>
            </a:r>
          </a:p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и чтения принять участие </a:t>
            </a:r>
          </a:p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в Интерактивной игре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«С книгой мир добрей и ярче»</a:t>
            </a:r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.</a:t>
            </a:r>
            <a:endParaRPr lang="ru-RU" sz="2800" b="1" dirty="0">
              <a:solidFill>
                <a:srgbClr val="9D1754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92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7112" y="197501"/>
            <a:ext cx="6337504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9D175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ПО СТРАНИЦАМ ЛЮБИМЫХ КНИГ</a:t>
            </a:r>
            <a:endParaRPr lang="ru-RU" sz="3600" b="0" cap="none" spc="0" dirty="0">
              <a:ln w="0"/>
              <a:solidFill>
                <a:srgbClr val="9D175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45462" y="197501"/>
            <a:ext cx="734496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9D1754"/>
                </a:solidFill>
                <a:latin typeface="Georgia" panose="02040502050405020303" pitchFamily="18" charset="0"/>
              </a:rPr>
              <a:t>10</a:t>
            </a:r>
            <a:endParaRPr lang="ru-RU" sz="3600" b="1" cap="none" spc="0" dirty="0">
              <a:ln w="0"/>
              <a:solidFill>
                <a:srgbClr val="9D1754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sp>
        <p:nvSpPr>
          <p:cNvPr id="5" name="Волна 4"/>
          <p:cNvSpPr/>
          <p:nvPr/>
        </p:nvSpPr>
        <p:spPr>
          <a:xfrm>
            <a:off x="632389" y="1054385"/>
            <a:ext cx="8383424" cy="1234404"/>
          </a:xfrm>
          <a:prstGeom prst="wave">
            <a:avLst>
              <a:gd name="adj1" fmla="val 4700"/>
              <a:gd name="adj2" fmla="val -501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3734" y="1173925"/>
            <a:ext cx="8152079" cy="95410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Директор театра кукол. Угрожает куклам плёткой и плохо с ними обращается, поэтому куклы убегают от него.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4619" y="2359893"/>
            <a:ext cx="3944773" cy="211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F4DDFF"/>
                </a:solidFill>
                <a:latin typeface="Franklin Gothic Demi Cond" panose="020B0706030402020204" pitchFamily="34" charset="0"/>
              </a:rPr>
              <a:t>Карабас-</a:t>
            </a:r>
            <a:r>
              <a:rPr lang="ru-RU" sz="3600" b="1" i="1" dirty="0" err="1" smtClean="0">
                <a:ln>
                  <a:solidFill>
                    <a:srgbClr val="002060"/>
                  </a:solidFill>
                </a:ln>
                <a:solidFill>
                  <a:srgbClr val="F4DDFF"/>
                </a:solidFill>
                <a:latin typeface="Franklin Gothic Demi Cond" panose="020B0706030402020204" pitchFamily="34" charset="0"/>
              </a:rPr>
              <a:t>Барабас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F4DDFF"/>
              </a:solidFill>
              <a:latin typeface="Franklin Gothic Demi Cond" panose="020B0706030402020204" pitchFamily="34" charset="0"/>
            </a:endParaRPr>
          </a:p>
          <a:p>
            <a:pPr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«Золотой ключик или приключения Буратино»</a:t>
            </a:r>
          </a:p>
          <a:p>
            <a:pPr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Алексей Толстой</a:t>
            </a:r>
            <a:endParaRPr lang="ru-RU" sz="2800" b="1" i="1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39" y="2247572"/>
            <a:ext cx="3466253" cy="46190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5" y="4471240"/>
            <a:ext cx="3004347" cy="228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111" y="2850045"/>
            <a:ext cx="6212334" cy="381943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570200" y="223138"/>
            <a:ext cx="6337504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9D175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ПО СТРАНИЦАМ ЛЮБИМЫХ КНИГ</a:t>
            </a:r>
            <a:endParaRPr lang="ru-RU" sz="3600" b="0" cap="none" spc="0" dirty="0">
              <a:ln w="0"/>
              <a:solidFill>
                <a:srgbClr val="9D175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4383" y="223138"/>
            <a:ext cx="797014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9D1754"/>
                </a:solidFill>
                <a:latin typeface="Georgia" panose="02040502050405020303" pitchFamily="18" charset="0"/>
              </a:rPr>
              <a:t>20</a:t>
            </a:r>
            <a:endParaRPr lang="ru-RU" sz="3600" b="1" cap="none" spc="0" dirty="0">
              <a:ln w="0"/>
              <a:solidFill>
                <a:srgbClr val="9D1754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sp>
        <p:nvSpPr>
          <p:cNvPr id="7" name="Волна 6"/>
          <p:cNvSpPr/>
          <p:nvPr/>
        </p:nvSpPr>
        <p:spPr>
          <a:xfrm>
            <a:off x="254586" y="1018738"/>
            <a:ext cx="9296102" cy="1682038"/>
          </a:xfrm>
          <a:prstGeom prst="wave">
            <a:avLst>
              <a:gd name="adj1" fmla="val 4700"/>
              <a:gd name="adj2" fmla="val -501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59128" y="1218589"/>
            <a:ext cx="8887017" cy="1384995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Это маленькая и любопытная девочка. Именно любопытство приводит её к кроличьей норе, падая в которую, она попадает в Страну Чудес.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4584" y="2603584"/>
            <a:ext cx="3650843" cy="168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solidFill>
                  <a:srgbClr val="F4DDFF"/>
                </a:solidFill>
                <a:latin typeface="Franklin Gothic Demi Cond" panose="020B0706030402020204" pitchFamily="34" charset="0"/>
              </a:rPr>
              <a:t>Алиса</a:t>
            </a:r>
          </a:p>
          <a:p>
            <a:pPr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«Алиса в стране чудес»</a:t>
            </a:r>
          </a:p>
          <a:p>
            <a:pPr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Льюис </a:t>
            </a:r>
            <a:r>
              <a:rPr lang="ru-RU" sz="2800" b="1" i="1" dirty="0" err="1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Кэролл</a:t>
            </a:r>
            <a:endParaRPr lang="ru-RU" sz="2800" b="1" i="1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4" y="4526024"/>
            <a:ext cx="3004347" cy="228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1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4383" y="231683"/>
            <a:ext cx="6337504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9D175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ПО СТРАНИЦАМ ЛЮБИМЫХ КНИГ</a:t>
            </a:r>
            <a:endParaRPr lang="ru-RU" sz="3600" b="0" cap="none" spc="0" dirty="0">
              <a:ln w="0"/>
              <a:solidFill>
                <a:srgbClr val="9D175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71474" y="231684"/>
            <a:ext cx="797014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9D1754"/>
                </a:solidFill>
                <a:latin typeface="Georgia" panose="02040502050405020303" pitchFamily="18" charset="0"/>
              </a:rPr>
              <a:t>30</a:t>
            </a:r>
            <a:endParaRPr lang="ru-RU" sz="3600" b="1" cap="none" spc="0" dirty="0">
              <a:ln w="0"/>
              <a:solidFill>
                <a:srgbClr val="9D1754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sp>
        <p:nvSpPr>
          <p:cNvPr id="7" name="Волна 6"/>
          <p:cNvSpPr/>
          <p:nvPr/>
        </p:nvSpPr>
        <p:spPr>
          <a:xfrm>
            <a:off x="632389" y="1054385"/>
            <a:ext cx="8383424" cy="1234404"/>
          </a:xfrm>
          <a:prstGeom prst="wave">
            <a:avLst>
              <a:gd name="adj1" fmla="val 4700"/>
              <a:gd name="adj2" fmla="val -501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63734" y="1173925"/>
            <a:ext cx="8152079" cy="95410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Красивый, умный, в меру упитанный мужчина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в полном расцвете сил.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0" name="AutoShape 2" descr="https://ulkul.ru/upload/iblock/d6a/d6a43146260245f084d7da1319d84597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3508" y="2471364"/>
            <a:ext cx="3770435" cy="4215720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4619" y="2288789"/>
            <a:ext cx="3944773" cy="211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err="1" smtClean="0">
                <a:solidFill>
                  <a:srgbClr val="F4DDFF"/>
                </a:solidFill>
                <a:latin typeface="Franklin Gothic Demi Cond" panose="020B0706030402020204" pitchFamily="34" charset="0"/>
              </a:rPr>
              <a:t>Карлсон</a:t>
            </a:r>
            <a:endParaRPr lang="ru-RU" sz="3600" b="1" i="1" dirty="0" smtClean="0">
              <a:solidFill>
                <a:srgbClr val="F4DDFF"/>
              </a:solidFill>
              <a:latin typeface="Franklin Gothic Demi Cond" panose="020B0706030402020204" pitchFamily="34" charset="0"/>
            </a:endParaRPr>
          </a:p>
          <a:p>
            <a:pPr>
              <a:spcBef>
                <a:spcPct val="20000"/>
              </a:spcBef>
            </a:pPr>
            <a:r>
              <a:rPr lang="ru-RU" sz="2800" b="1" i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«Малыш и </a:t>
            </a:r>
            <a:r>
              <a:rPr lang="ru-RU" sz="2800" b="1" i="1" dirty="0" err="1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Карлсон</a:t>
            </a:r>
            <a:r>
              <a:rPr lang="ru-RU" sz="2800" b="1" i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, который живёт на крыше»</a:t>
            </a:r>
          </a:p>
          <a:p>
            <a:pPr>
              <a:spcBef>
                <a:spcPct val="20000"/>
              </a:spcBef>
            </a:pPr>
            <a:r>
              <a:rPr lang="ru-RU" sz="2800" b="1" i="1" dirty="0" err="1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Астрид</a:t>
            </a:r>
            <a:r>
              <a:rPr lang="ru-RU" sz="2800" b="1" i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 Линдгрен</a:t>
            </a:r>
            <a:endParaRPr lang="ru-RU" sz="2800" b="1" i="1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4491525"/>
            <a:ext cx="3004347" cy="228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042" y="3721638"/>
            <a:ext cx="5850862" cy="307170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518925" y="206047"/>
            <a:ext cx="6337504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9D175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ПО СТРАНИЦАМ ЛЮБИМЫХ КНИГ</a:t>
            </a:r>
            <a:endParaRPr lang="ru-RU" sz="3600" b="0" cap="none" spc="0" dirty="0">
              <a:ln w="0"/>
              <a:solidFill>
                <a:srgbClr val="9D175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14589" y="206047"/>
            <a:ext cx="808235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9D1754"/>
                </a:solidFill>
                <a:latin typeface="Georgia" panose="02040502050405020303" pitchFamily="18" charset="0"/>
              </a:rPr>
              <a:t>40</a:t>
            </a:r>
            <a:endParaRPr lang="ru-RU" sz="3600" b="1" cap="none" spc="0" dirty="0">
              <a:ln w="0"/>
              <a:solidFill>
                <a:srgbClr val="9D1754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sp>
        <p:nvSpPr>
          <p:cNvPr id="7" name="Волна 6"/>
          <p:cNvSpPr/>
          <p:nvPr/>
        </p:nvSpPr>
        <p:spPr>
          <a:xfrm>
            <a:off x="219609" y="932407"/>
            <a:ext cx="9424908" cy="1305793"/>
          </a:xfrm>
          <a:prstGeom prst="wave">
            <a:avLst>
              <a:gd name="adj1" fmla="val 4700"/>
              <a:gd name="adj2" fmla="val -501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9945" y="1112042"/>
            <a:ext cx="9684235" cy="95410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Эта лягушка оказалась очень любопытной. Она полетела на юг, уцепившись ртом за прутик, который держали в клювах две утки.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294365" y="2179456"/>
            <a:ext cx="5479815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Franklin Gothic Demi Cond" panose="020B0706030402020204" pitchFamily="34" charset="0"/>
              </a:rPr>
              <a:t>Лягушка-путешественница</a:t>
            </a:r>
          </a:p>
          <a:p>
            <a:r>
              <a:rPr lang="ru-RU" sz="2800" b="1" i="1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«Лягушка-Путешественница»</a:t>
            </a:r>
          </a:p>
          <a:p>
            <a:r>
              <a:rPr lang="ru-RU" sz="2800" b="1" i="1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Всеволод Гаршин</a:t>
            </a:r>
            <a:endParaRPr lang="ru-RU" sz="2800" b="1" i="1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0" name="AutoShape 2" descr="https://ic.pics.livejournal.com/ansari75/74628110/320811/320811_original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https://ic.pics.livejournal.com/ansari75/74628110/320811/320811_original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571970"/>
            <a:ext cx="3004347" cy="228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2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95838" y="188955"/>
            <a:ext cx="6337504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9D175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ПО СТРАНИЦАМ ЛЮБИМЫХ КНИГ</a:t>
            </a:r>
            <a:endParaRPr lang="ru-RU" sz="3600" b="0" cap="none" spc="0" dirty="0">
              <a:ln w="0"/>
              <a:solidFill>
                <a:srgbClr val="9D175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77085" y="188955"/>
            <a:ext cx="785793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9D1754"/>
                </a:solidFill>
                <a:latin typeface="Georgia" panose="02040502050405020303" pitchFamily="18" charset="0"/>
              </a:rPr>
              <a:t>50</a:t>
            </a:r>
            <a:endParaRPr lang="ru-RU" sz="3600" b="1" cap="none" spc="0" dirty="0">
              <a:ln w="0"/>
              <a:solidFill>
                <a:srgbClr val="9D1754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sp>
        <p:nvSpPr>
          <p:cNvPr id="7" name="Волна 6"/>
          <p:cNvSpPr/>
          <p:nvPr/>
        </p:nvSpPr>
        <p:spPr>
          <a:xfrm>
            <a:off x="632389" y="1033712"/>
            <a:ext cx="8383424" cy="803646"/>
          </a:xfrm>
          <a:prstGeom prst="wave">
            <a:avLst>
              <a:gd name="adj1" fmla="val 4700"/>
              <a:gd name="adj2" fmla="val -501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63734" y="1173925"/>
            <a:ext cx="8152079" cy="523220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Человеческий детёныш, оказавшийся в волчьей стае.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20966" y="2085521"/>
            <a:ext cx="2981649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i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Franklin Gothic Demi Cond" panose="020B0706030402020204" pitchFamily="34" charset="0"/>
              </a:rPr>
              <a:t>Маугли</a:t>
            </a:r>
            <a:endParaRPr lang="ru-RU" sz="3600" b="1" i="1" dirty="0" smtClean="0">
              <a:solidFill>
                <a:schemeClr val="accent6">
                  <a:lumMod val="20000"/>
                  <a:lumOff val="80000"/>
                </a:schemeClr>
              </a:solidFill>
              <a:latin typeface="Franklin Gothic Demi Cond" panose="020B0706030402020204" pitchFamily="34" charset="0"/>
            </a:endParaRPr>
          </a:p>
          <a:p>
            <a:r>
              <a:rPr lang="ru-RU" sz="28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«</a:t>
            </a:r>
            <a:r>
              <a:rPr lang="ru-RU" sz="2800" b="1" i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Маугли</a:t>
            </a:r>
            <a:r>
              <a:rPr lang="ru-RU" sz="28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»</a:t>
            </a:r>
          </a:p>
          <a:p>
            <a:r>
              <a:rPr lang="ru-RU" sz="2800" b="1" i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Редьярд</a:t>
            </a:r>
            <a:r>
              <a:rPr lang="ru-RU" sz="28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Franklin Gothic Demi Cond" panose="020B0706030402020204" pitchFamily="34" charset="0"/>
              </a:rPr>
              <a:t> Киплинг</a:t>
            </a:r>
            <a:endParaRPr lang="ru-RU" sz="2800" b="1" i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3039" y="2163108"/>
            <a:ext cx="6158008" cy="447589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44" y="4401054"/>
            <a:ext cx="3004347" cy="228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9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20989" y="188193"/>
            <a:ext cx="6300918" cy="6463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ЖИЛА-БЫЛА СКАЗКА</a:t>
            </a:r>
            <a:endParaRPr lang="ru-RU" sz="3600" b="0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37248" y="188193"/>
            <a:ext cx="734496" cy="6463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10</a:t>
            </a:r>
            <a:endParaRPr lang="ru-RU" sz="3600" b="1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sp>
        <p:nvSpPr>
          <p:cNvPr id="6" name="Волна 5"/>
          <p:cNvSpPr/>
          <p:nvPr/>
        </p:nvSpPr>
        <p:spPr>
          <a:xfrm>
            <a:off x="828942" y="984333"/>
            <a:ext cx="8383424" cy="1555347"/>
          </a:xfrm>
          <a:prstGeom prst="wave">
            <a:avLst>
              <a:gd name="adj1" fmla="val 4700"/>
              <a:gd name="adj2" fmla="val -501"/>
            </a:avLst>
          </a:prstGeom>
          <a:solidFill>
            <a:srgbClr val="F785D6"/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65907" y="1061806"/>
            <a:ext cx="7404627" cy="1384995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Сказка о чудесном превращении бедной служанки в красавицу-принцессу с помощью самого обыкновенного волшебства – обуви и любви.</a:t>
            </a:r>
            <a:endParaRPr lang="ru-RU" sz="2800" b="1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8164" y="2632578"/>
            <a:ext cx="2263805" cy="116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solidFill>
                  <a:srgbClr val="FFFF00"/>
                </a:solidFill>
                <a:latin typeface="Franklin Gothic Demi Cond" panose="020B0706030402020204" pitchFamily="34" charset="0"/>
              </a:rPr>
              <a:t>«Золушка»</a:t>
            </a:r>
          </a:p>
          <a:p>
            <a:pPr>
              <a:spcBef>
                <a:spcPct val="20000"/>
              </a:spcBef>
            </a:pPr>
            <a:r>
              <a:rPr lang="ru-RU" sz="2800" b="1" i="1" dirty="0" smtClean="0">
                <a:solidFill>
                  <a:srgbClr val="FFFF00"/>
                </a:solidFill>
                <a:latin typeface="Franklin Gothic Demi Cond" panose="020B0706030402020204" pitchFamily="34" charset="0"/>
              </a:rPr>
              <a:t>Шарль Перро</a:t>
            </a:r>
            <a:endParaRPr lang="ru-RU" sz="2800" b="1" i="1" dirty="0">
              <a:solidFill>
                <a:srgbClr val="FFFF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AutoShape 2" descr="https://tolstayavorona.ru/wp-content/uploads/2020/06/repka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0182" y="2682533"/>
            <a:ext cx="5921345" cy="398847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531" y="4838420"/>
            <a:ext cx="3080830" cy="201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5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284" y="2575837"/>
            <a:ext cx="6626284" cy="405608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652622" y="196739"/>
            <a:ext cx="6300918" cy="6463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ЖИЛА-БЫЛА СКАЗКА</a:t>
            </a:r>
            <a:endParaRPr lang="ru-RU" sz="3600" b="0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48718" y="196739"/>
            <a:ext cx="797014" cy="6463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20</a:t>
            </a:r>
            <a:endParaRPr lang="ru-RU" sz="3600" b="1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sp>
        <p:nvSpPr>
          <p:cNvPr id="7" name="Волна 6"/>
          <p:cNvSpPr/>
          <p:nvPr/>
        </p:nvSpPr>
        <p:spPr>
          <a:xfrm>
            <a:off x="1179320" y="1058160"/>
            <a:ext cx="7887768" cy="1180899"/>
          </a:xfrm>
          <a:prstGeom prst="wave">
            <a:avLst>
              <a:gd name="adj1" fmla="val 4700"/>
              <a:gd name="adj2" fmla="val -501"/>
            </a:avLst>
          </a:prstGeom>
          <a:solidFill>
            <a:srgbClr val="F785D6"/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61286" y="1171555"/>
            <a:ext cx="7404627" cy="95410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Кто воровал золотые яблоки в царском саду в сказке «Иван-Царевич и Серый Волк»?</a:t>
            </a:r>
            <a:endParaRPr lang="ru-RU" sz="2800" b="1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7417" y="2454149"/>
            <a:ext cx="22638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solidFill>
                  <a:srgbClr val="FFFF00"/>
                </a:solidFill>
                <a:latin typeface="Franklin Gothic Demi Cond" panose="020B0706030402020204" pitchFamily="34" charset="0"/>
              </a:rPr>
              <a:t>Жар-птица</a:t>
            </a:r>
            <a:endParaRPr lang="ru-RU" sz="2800" b="1" i="1" dirty="0">
              <a:solidFill>
                <a:srgbClr val="FFFF0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00" y="4982198"/>
            <a:ext cx="2861501" cy="187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8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8799" y="248014"/>
            <a:ext cx="6300918" cy="6463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ЖИЛА-БЫЛА СКАЗКА</a:t>
            </a:r>
            <a:endParaRPr lang="ru-RU" sz="3600" b="0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69257" y="248015"/>
            <a:ext cx="797014" cy="6463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30</a:t>
            </a:r>
            <a:endParaRPr lang="ru-RU" sz="3600" b="1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sp>
        <p:nvSpPr>
          <p:cNvPr id="7" name="Волна 6"/>
          <p:cNvSpPr/>
          <p:nvPr/>
        </p:nvSpPr>
        <p:spPr>
          <a:xfrm>
            <a:off x="1222049" y="982630"/>
            <a:ext cx="7887768" cy="1180899"/>
          </a:xfrm>
          <a:prstGeom prst="wave">
            <a:avLst>
              <a:gd name="adj1" fmla="val 4700"/>
              <a:gd name="adj2" fmla="val -501"/>
            </a:avLst>
          </a:prstGeom>
          <a:solidFill>
            <a:srgbClr val="F785D6"/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61286" y="1051883"/>
            <a:ext cx="7404627" cy="95410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В какой сказке есть такие герои, как </a:t>
            </a:r>
            <a:r>
              <a:rPr lang="ru-RU" sz="2800" b="1" dirty="0" err="1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Пилюлькин</a:t>
            </a:r>
            <a:r>
              <a:rPr lang="ru-RU" sz="2800" b="1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, Гунька, </a:t>
            </a:r>
            <a:r>
              <a:rPr lang="ru-RU" sz="2800" b="1" dirty="0" err="1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Шпунтик</a:t>
            </a:r>
            <a:r>
              <a:rPr lang="ru-RU" sz="2800" b="1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?</a:t>
            </a:r>
            <a:endParaRPr lang="ru-RU" sz="2800" b="1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826119" y="2163529"/>
            <a:ext cx="587867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Franklin Gothic Demi Cond" panose="020B0706030402020204" pitchFamily="34" charset="0"/>
              </a:rPr>
              <a:t>«Приключения Незнайки и его друзей»</a:t>
            </a:r>
          </a:p>
          <a:p>
            <a:r>
              <a:rPr lang="ru-RU" sz="2800" b="1" i="1" dirty="0" smtClean="0">
                <a:solidFill>
                  <a:srgbClr val="FFFF00"/>
                </a:solidFill>
                <a:latin typeface="Franklin Gothic Demi Cond" panose="020B0706030402020204" pitchFamily="34" charset="0"/>
              </a:rPr>
              <a:t>Николай Носов</a:t>
            </a:r>
            <a:endParaRPr lang="ru-RU" sz="2800" b="1" i="1" dirty="0">
              <a:solidFill>
                <a:srgbClr val="FFFF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0" name="AutoShape 2" descr="https://printonic.ru/uploads/images/2016/02/22/img_56cae1e6a194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bel.cultreg.ru/uploads/67a6f969184d6d1b95ba9a9a406aa847.jpe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1733" y="3152491"/>
            <a:ext cx="6428955" cy="36162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2278" y="4960635"/>
            <a:ext cx="2822569" cy="185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480" y="2803823"/>
            <a:ext cx="5125339" cy="3844004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515890" y="265106"/>
            <a:ext cx="6300918" cy="6463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ЖИЛА-БЫЛА СКАЗКА</a:t>
            </a:r>
            <a:endParaRPr lang="ru-RU" sz="3600" b="0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97830" y="265106"/>
            <a:ext cx="808235" cy="6463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40</a:t>
            </a:r>
            <a:endParaRPr lang="ru-RU" sz="3600" b="1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sp>
        <p:nvSpPr>
          <p:cNvPr id="5" name="Волна 4"/>
          <p:cNvSpPr/>
          <p:nvPr/>
        </p:nvSpPr>
        <p:spPr>
          <a:xfrm>
            <a:off x="786214" y="1070186"/>
            <a:ext cx="7823385" cy="1212780"/>
          </a:xfrm>
          <a:prstGeom prst="wave">
            <a:avLst>
              <a:gd name="adj1" fmla="val 4700"/>
              <a:gd name="adj2" fmla="val -501"/>
            </a:avLst>
          </a:prstGeom>
          <a:solidFill>
            <a:srgbClr val="F785D6"/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91267" y="1173925"/>
            <a:ext cx="7404627" cy="95410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Как называется страна, где на деревьях растут золотые монеты? Из какой она сказки?</a:t>
            </a:r>
            <a:endParaRPr lang="ru-RU" sz="2800" b="1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980" y="2231771"/>
            <a:ext cx="433591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FFFF00"/>
                </a:solidFill>
                <a:latin typeface="Franklin Gothic Demi Cond" panose="020B0706030402020204" pitchFamily="34" charset="0"/>
              </a:rPr>
              <a:t>Срана дураков</a:t>
            </a:r>
          </a:p>
          <a:p>
            <a:r>
              <a:rPr lang="ru-RU" sz="28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Franklin Gothic Demi Cond" panose="020B0706030402020204" pitchFamily="34" charset="0"/>
              </a:rPr>
              <a:t>«Золотой ключик </a:t>
            </a:r>
          </a:p>
          <a:p>
            <a:r>
              <a:rPr lang="ru-RU" sz="28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Franklin Gothic Demi Cond" panose="020B0706030402020204" pitchFamily="34" charset="0"/>
              </a:rPr>
              <a:t>или приключения Буратино»</a:t>
            </a:r>
          </a:p>
          <a:p>
            <a:r>
              <a:rPr lang="ru-RU" sz="28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Franklin Gothic Demi Cond" panose="020B0706030402020204" pitchFamily="34" charset="0"/>
              </a:rPr>
              <a:t>Алексей Толстой</a:t>
            </a:r>
            <a:endParaRPr lang="ru-RU" sz="2800" b="1" i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F0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725825"/>
            <a:ext cx="3180769" cy="20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050" y="3125279"/>
            <a:ext cx="6409864" cy="360554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609894" y="248199"/>
            <a:ext cx="6300918" cy="6463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ЖИЛА-БЫЛА СКАЗКА</a:t>
            </a:r>
            <a:endParaRPr lang="ru-RU" sz="3600" b="0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60325" y="248199"/>
            <a:ext cx="785793" cy="6463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50</a:t>
            </a:r>
            <a:endParaRPr lang="ru-RU" sz="3600" b="1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406121" y="2171172"/>
            <a:ext cx="48705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Franklin Gothic Demi Cond" panose="020B0706030402020204" pitchFamily="34" charset="0"/>
              </a:rPr>
              <a:t>«Королевство кривых зеркал»</a:t>
            </a:r>
          </a:p>
          <a:p>
            <a:r>
              <a:rPr lang="ru-RU" sz="2800" b="1" i="1" dirty="0" smtClean="0">
                <a:solidFill>
                  <a:srgbClr val="FFFF00"/>
                </a:solidFill>
                <a:latin typeface="Franklin Gothic Demi Cond" panose="020B0706030402020204" pitchFamily="34" charset="0"/>
              </a:rPr>
              <a:t>Виталий Губарев</a:t>
            </a:r>
            <a:endParaRPr lang="ru-RU" sz="2800" b="1" i="1" dirty="0">
              <a:solidFill>
                <a:srgbClr val="FFFF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" name="Волна 7"/>
          <p:cNvSpPr/>
          <p:nvPr/>
        </p:nvSpPr>
        <p:spPr>
          <a:xfrm>
            <a:off x="564541" y="961942"/>
            <a:ext cx="9126390" cy="1212780"/>
          </a:xfrm>
          <a:prstGeom prst="wave">
            <a:avLst>
              <a:gd name="adj1" fmla="val 4700"/>
              <a:gd name="adj2" fmla="val -501"/>
            </a:avLst>
          </a:prstGeom>
          <a:solidFill>
            <a:srgbClr val="F785D6"/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64541" y="1122056"/>
            <a:ext cx="9400373" cy="892552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В этой сказке всё наоборот: нищие должны казаться богатыми, голодные – сытыми. Даже имена, и те – шиворот-навыворот.</a:t>
            </a:r>
            <a:endParaRPr lang="ru-RU" sz="2600" b="1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7906" y="4747646"/>
            <a:ext cx="3147480" cy="206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6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110" y="0"/>
            <a:ext cx="10746890" cy="685800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50457" y="3791358"/>
            <a:ext cx="4391396" cy="95410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Чтобы вернуться на главную страницу нужно нажать на</a:t>
            </a:r>
            <a:endParaRPr lang="ru-RU" sz="2800" b="1" dirty="0">
              <a:solidFill>
                <a:srgbClr val="9D1754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50457" y="2159095"/>
            <a:ext cx="2963649" cy="523220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При нажатии на</a:t>
            </a:r>
            <a:endParaRPr lang="ru-RU" sz="2800" b="1" dirty="0">
              <a:solidFill>
                <a:srgbClr val="9D1754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22119" y="2865581"/>
            <a:ext cx="4581891" cy="523220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появляется ответ на вопрос.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969" y="1741300"/>
            <a:ext cx="1378052" cy="11681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18" y="3617166"/>
            <a:ext cx="1141585" cy="1380145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45130" y="229108"/>
            <a:ext cx="4581891" cy="95410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Выбрать вопрос – нажать на значок с цифрой, например: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60990" y="371441"/>
            <a:ext cx="753220" cy="76944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rgbClr val="9D175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10</a:t>
            </a:r>
            <a:endParaRPr lang="ru-RU" sz="4400" b="0" cap="none" spc="0" dirty="0">
              <a:ln w="0"/>
              <a:solidFill>
                <a:srgbClr val="9D175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99460" y="5541919"/>
            <a:ext cx="4391396" cy="646331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E739A9"/>
                </a:solidFill>
                <a:latin typeface="Franklin Gothic Demi Cond" panose="020B0706030402020204" pitchFamily="34" charset="0"/>
              </a:rPr>
              <a:t>ЖЕЛАЕМ УДАЧИ!</a:t>
            </a:r>
            <a:endParaRPr lang="ru-RU" sz="3600" b="1" dirty="0">
              <a:solidFill>
                <a:srgbClr val="E739A9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42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110" y="0"/>
            <a:ext cx="1074689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3497" y="3044774"/>
            <a:ext cx="6300918" cy="646331"/>
          </a:xfrm>
          <a:prstGeom prst="rect">
            <a:avLst/>
          </a:prstGeom>
          <a:solidFill>
            <a:srgbClr val="E739A9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ЕСТЬ СТРАНА ЧИТАЛИЯ…</a:t>
            </a:r>
            <a:endParaRPr lang="ru-RU" sz="3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3497" y="3935237"/>
            <a:ext cx="6300918" cy="646331"/>
          </a:xfrm>
          <a:prstGeom prst="rect">
            <a:avLst/>
          </a:prstGeom>
          <a:solidFill>
            <a:srgbClr val="CC66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КНИГА И ЕЁ СОЗДАТЕЛИ</a:t>
            </a:r>
            <a:endParaRPr lang="ru-RU" sz="36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13497" y="2206566"/>
            <a:ext cx="6300918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C51D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ЧИТАТЕЛЯМ О ПИСАТЕЛЯХ</a:t>
            </a:r>
            <a:endParaRPr lang="ru-RU" sz="3600" b="0" cap="none" spc="0" dirty="0">
              <a:ln w="0"/>
              <a:solidFill>
                <a:srgbClr val="C51D6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4645" y="5657502"/>
            <a:ext cx="6300918" cy="6463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ЖИЛА-БЫЛА СКАЗКА</a:t>
            </a:r>
            <a:endParaRPr lang="ru-RU" sz="3600" b="0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3497" y="4773445"/>
            <a:ext cx="6337504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9D175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ПО СТРАНИЦАМ ЛЮБИМЫХ КНИГ</a:t>
            </a:r>
            <a:endParaRPr lang="ru-RU" sz="3600" b="0" cap="none" spc="0" dirty="0">
              <a:ln w="0"/>
              <a:solidFill>
                <a:srgbClr val="9D175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36350" y="273333"/>
            <a:ext cx="40996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28575">
                  <a:solidFill>
                    <a:srgbClr val="C51D69"/>
                  </a:solidFill>
                </a:ln>
                <a:solidFill>
                  <a:srgbClr val="CC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ИНТЕРАКТИВНАЯ 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445110" y="904597"/>
            <a:ext cx="13472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28575">
                  <a:solidFill>
                    <a:srgbClr val="C51D69"/>
                  </a:solidFill>
                </a:ln>
                <a:solidFill>
                  <a:srgbClr val="CC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ИГРА</a:t>
            </a:r>
            <a:endParaRPr lang="ru-RU" sz="4400" b="0" cap="none" spc="0" dirty="0">
              <a:ln w="28575">
                <a:solidFill>
                  <a:srgbClr val="C51D69"/>
                </a:solidFill>
              </a:ln>
              <a:solidFill>
                <a:srgbClr val="CC66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8" name="Прямоугольник 37">
            <a:hlinkClick r:id="rId3" action="ppaction://hlinksldjump"/>
          </p:cNvPr>
          <p:cNvSpPr/>
          <p:nvPr/>
        </p:nvSpPr>
        <p:spPr>
          <a:xfrm>
            <a:off x="7239854" y="2206565"/>
            <a:ext cx="825154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C51D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hlinkClick r:id="rId3" action="ppaction://hlinksldjump"/>
              </a:rPr>
              <a:t>10</a:t>
            </a:r>
            <a:endParaRPr lang="ru-RU" sz="3600" b="0" cap="none" spc="0" dirty="0">
              <a:ln w="0"/>
              <a:solidFill>
                <a:srgbClr val="C51D6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48" name="Прямоугольник 47">
            <a:hlinkClick r:id="rId3" action="ppaction://hlinksldjump"/>
          </p:cNvPr>
          <p:cNvSpPr/>
          <p:nvPr/>
        </p:nvSpPr>
        <p:spPr>
          <a:xfrm>
            <a:off x="8236813" y="2206564"/>
            <a:ext cx="825154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C51D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hlinkClick r:id="rId4" action="ppaction://hlinksldjump"/>
              </a:rPr>
              <a:t>20</a:t>
            </a:r>
            <a:endParaRPr lang="ru-RU" sz="3600" b="0" cap="none" spc="0" dirty="0">
              <a:ln w="0"/>
              <a:solidFill>
                <a:srgbClr val="C51D6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49" name="Прямоугольник 48">
            <a:hlinkClick r:id="rId3" action="ppaction://hlinksldjump"/>
          </p:cNvPr>
          <p:cNvSpPr/>
          <p:nvPr/>
        </p:nvSpPr>
        <p:spPr>
          <a:xfrm>
            <a:off x="9231435" y="2206563"/>
            <a:ext cx="825154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C51D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hlinkClick r:id="rId5" action="ppaction://hlinksldjump"/>
              </a:rPr>
              <a:t>30</a:t>
            </a:r>
            <a:endParaRPr lang="ru-RU" sz="3600" b="0" cap="none" spc="0" dirty="0">
              <a:ln w="0"/>
              <a:solidFill>
                <a:srgbClr val="C51D6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2" name="Прямоугольник 61">
            <a:hlinkClick r:id="rId3" action="ppaction://hlinksldjump"/>
          </p:cNvPr>
          <p:cNvSpPr/>
          <p:nvPr/>
        </p:nvSpPr>
        <p:spPr>
          <a:xfrm>
            <a:off x="10225796" y="2190887"/>
            <a:ext cx="825154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C51D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hlinkClick r:id="rId6" action="ppaction://hlinksldjump"/>
              </a:rPr>
              <a:t>40</a:t>
            </a:r>
            <a:endParaRPr lang="ru-RU" sz="3600" b="0" cap="none" spc="0" dirty="0">
              <a:ln w="0"/>
              <a:solidFill>
                <a:srgbClr val="C51D6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3" name="Прямоугольник 62">
            <a:hlinkClick r:id="rId3" action="ppaction://hlinksldjump"/>
          </p:cNvPr>
          <p:cNvSpPr/>
          <p:nvPr/>
        </p:nvSpPr>
        <p:spPr>
          <a:xfrm>
            <a:off x="11222755" y="2190887"/>
            <a:ext cx="825154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C51D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hlinkClick r:id="rId7" action="ppaction://hlinksldjump"/>
              </a:rPr>
              <a:t>50</a:t>
            </a:r>
            <a:endParaRPr lang="ru-RU" sz="3600" b="0" cap="none" spc="0" dirty="0">
              <a:ln w="0"/>
              <a:solidFill>
                <a:srgbClr val="C51D6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4" name="Прямоугольник 63">
            <a:hlinkClick r:id="rId8" action="ppaction://hlinksldjump"/>
          </p:cNvPr>
          <p:cNvSpPr/>
          <p:nvPr/>
        </p:nvSpPr>
        <p:spPr>
          <a:xfrm>
            <a:off x="7239854" y="3044776"/>
            <a:ext cx="825154" cy="646331"/>
          </a:xfrm>
          <a:prstGeom prst="rect">
            <a:avLst/>
          </a:prstGeom>
          <a:solidFill>
            <a:srgbClr val="E739A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10</a:t>
            </a:r>
            <a:endParaRPr lang="ru-RU" sz="3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7" name="Прямоугольник 66">
            <a:hlinkClick r:id="rId9" action="ppaction://hlinksldjump"/>
          </p:cNvPr>
          <p:cNvSpPr/>
          <p:nvPr/>
        </p:nvSpPr>
        <p:spPr>
          <a:xfrm>
            <a:off x="8254323" y="3044775"/>
            <a:ext cx="825154" cy="646331"/>
          </a:xfrm>
          <a:prstGeom prst="rect">
            <a:avLst/>
          </a:prstGeom>
          <a:solidFill>
            <a:srgbClr val="E739A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20</a:t>
            </a:r>
            <a:endParaRPr lang="ru-RU" sz="3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8" name="Прямоугольник 67">
            <a:hlinkClick r:id="rId10" action="ppaction://hlinksldjump"/>
          </p:cNvPr>
          <p:cNvSpPr/>
          <p:nvPr/>
        </p:nvSpPr>
        <p:spPr>
          <a:xfrm>
            <a:off x="9233773" y="3044775"/>
            <a:ext cx="825154" cy="646331"/>
          </a:xfrm>
          <a:prstGeom prst="rect">
            <a:avLst/>
          </a:prstGeom>
          <a:solidFill>
            <a:srgbClr val="E739A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30</a:t>
            </a:r>
            <a:endParaRPr lang="ru-RU" sz="3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9" name="Прямоугольник 68">
            <a:hlinkClick r:id="rId11" action="ppaction://hlinksldjump"/>
          </p:cNvPr>
          <p:cNvSpPr/>
          <p:nvPr/>
        </p:nvSpPr>
        <p:spPr>
          <a:xfrm>
            <a:off x="10253510" y="3044775"/>
            <a:ext cx="825154" cy="646331"/>
          </a:xfrm>
          <a:prstGeom prst="rect">
            <a:avLst/>
          </a:prstGeom>
          <a:solidFill>
            <a:srgbClr val="E739A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40</a:t>
            </a:r>
            <a:endParaRPr lang="ru-RU" sz="3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70" name="Прямоугольник 69">
            <a:hlinkClick r:id="rId12" action="ppaction://hlinksldjump"/>
          </p:cNvPr>
          <p:cNvSpPr/>
          <p:nvPr/>
        </p:nvSpPr>
        <p:spPr>
          <a:xfrm>
            <a:off x="11222755" y="3044774"/>
            <a:ext cx="825154" cy="646331"/>
          </a:xfrm>
          <a:prstGeom prst="rect">
            <a:avLst/>
          </a:prstGeom>
          <a:solidFill>
            <a:srgbClr val="E739A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50</a:t>
            </a:r>
            <a:endParaRPr lang="ru-RU" sz="3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72" name="Прямоугольник 71">
            <a:hlinkClick r:id="rId13" action="ppaction://hlinksldjump"/>
          </p:cNvPr>
          <p:cNvSpPr/>
          <p:nvPr/>
        </p:nvSpPr>
        <p:spPr>
          <a:xfrm>
            <a:off x="7239854" y="3935237"/>
            <a:ext cx="825154" cy="646331"/>
          </a:xfrm>
          <a:prstGeom prst="rect">
            <a:avLst/>
          </a:prstGeom>
          <a:solidFill>
            <a:srgbClr val="CC66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10</a:t>
            </a:r>
            <a:endParaRPr lang="ru-RU" sz="3600" b="0" cap="none" spc="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74" name="Прямоугольник 73">
            <a:hlinkClick r:id="rId14" action="ppaction://hlinksldjump"/>
          </p:cNvPr>
          <p:cNvSpPr/>
          <p:nvPr/>
        </p:nvSpPr>
        <p:spPr>
          <a:xfrm>
            <a:off x="8254323" y="3919557"/>
            <a:ext cx="825154" cy="646331"/>
          </a:xfrm>
          <a:prstGeom prst="rect">
            <a:avLst/>
          </a:prstGeom>
          <a:solidFill>
            <a:srgbClr val="CC66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20</a:t>
            </a:r>
            <a:endParaRPr lang="ru-RU" sz="3600" b="0" cap="none" spc="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75" name="Прямоугольник 74">
            <a:hlinkClick r:id="rId15" action="ppaction://hlinksldjump"/>
          </p:cNvPr>
          <p:cNvSpPr/>
          <p:nvPr/>
        </p:nvSpPr>
        <p:spPr>
          <a:xfrm>
            <a:off x="9268792" y="3919556"/>
            <a:ext cx="825154" cy="646331"/>
          </a:xfrm>
          <a:prstGeom prst="rect">
            <a:avLst/>
          </a:prstGeom>
          <a:solidFill>
            <a:srgbClr val="CC66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30</a:t>
            </a:r>
            <a:endParaRPr lang="ru-RU" sz="3600" b="0" cap="none" spc="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76" name="Прямоугольник 75">
            <a:hlinkClick r:id="rId16" action="ppaction://hlinksldjump"/>
          </p:cNvPr>
          <p:cNvSpPr/>
          <p:nvPr/>
        </p:nvSpPr>
        <p:spPr>
          <a:xfrm>
            <a:off x="10261624" y="3919555"/>
            <a:ext cx="825154" cy="646331"/>
          </a:xfrm>
          <a:prstGeom prst="rect">
            <a:avLst/>
          </a:prstGeom>
          <a:solidFill>
            <a:srgbClr val="CC66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40</a:t>
            </a:r>
            <a:endParaRPr lang="ru-RU" sz="3600" b="0" cap="none" spc="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77" name="Прямоугольник 76">
            <a:hlinkClick r:id="rId17" action="ppaction://hlinksldjump"/>
          </p:cNvPr>
          <p:cNvSpPr/>
          <p:nvPr/>
        </p:nvSpPr>
        <p:spPr>
          <a:xfrm>
            <a:off x="11222755" y="3935237"/>
            <a:ext cx="825154" cy="646331"/>
          </a:xfrm>
          <a:prstGeom prst="rect">
            <a:avLst/>
          </a:prstGeom>
          <a:solidFill>
            <a:srgbClr val="CC66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50</a:t>
            </a:r>
            <a:endParaRPr lang="ru-RU" sz="3600" b="0" cap="none" spc="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78" name="Прямоугольник 77">
            <a:hlinkClick r:id="rId18" action="ppaction://hlinksldjump"/>
          </p:cNvPr>
          <p:cNvSpPr/>
          <p:nvPr/>
        </p:nvSpPr>
        <p:spPr>
          <a:xfrm>
            <a:off x="7239854" y="4773444"/>
            <a:ext cx="825154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9D175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10</a:t>
            </a:r>
            <a:endParaRPr lang="ru-RU" sz="3600" b="0" cap="none" spc="0" dirty="0">
              <a:ln w="0"/>
              <a:solidFill>
                <a:srgbClr val="9D175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79" name="Прямоугольник 78">
            <a:hlinkClick r:id="rId19" action="ppaction://hlinksldjump"/>
          </p:cNvPr>
          <p:cNvSpPr/>
          <p:nvPr/>
        </p:nvSpPr>
        <p:spPr>
          <a:xfrm>
            <a:off x="8214036" y="4773444"/>
            <a:ext cx="825154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9D175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20</a:t>
            </a:r>
            <a:endParaRPr lang="ru-RU" sz="3600" b="0" cap="none" spc="0" dirty="0">
              <a:ln w="0"/>
              <a:solidFill>
                <a:srgbClr val="9D175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80" name="Прямоугольник 79">
            <a:hlinkClick r:id="rId20" action="ppaction://hlinksldjump"/>
          </p:cNvPr>
          <p:cNvSpPr/>
          <p:nvPr/>
        </p:nvSpPr>
        <p:spPr>
          <a:xfrm>
            <a:off x="9268792" y="4773443"/>
            <a:ext cx="825154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rgbClr val="9D175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30</a:t>
            </a:r>
            <a:endParaRPr lang="ru-RU" sz="3600" b="0" cap="none" spc="0" dirty="0">
              <a:ln w="0"/>
              <a:solidFill>
                <a:srgbClr val="9D175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81" name="Прямоугольник 80">
            <a:hlinkClick r:id="rId21" action="ppaction://hlinksldjump"/>
          </p:cNvPr>
          <p:cNvSpPr/>
          <p:nvPr/>
        </p:nvSpPr>
        <p:spPr>
          <a:xfrm>
            <a:off x="10261624" y="4773442"/>
            <a:ext cx="825154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9D175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40</a:t>
            </a:r>
            <a:endParaRPr lang="ru-RU" sz="3600" b="0" cap="none" spc="0" dirty="0">
              <a:ln w="0"/>
              <a:solidFill>
                <a:srgbClr val="9D175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82" name="Прямоугольник 81">
            <a:hlinkClick r:id="rId22" action="ppaction://hlinksldjump"/>
          </p:cNvPr>
          <p:cNvSpPr/>
          <p:nvPr/>
        </p:nvSpPr>
        <p:spPr>
          <a:xfrm>
            <a:off x="11222755" y="4773441"/>
            <a:ext cx="825154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9D175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50</a:t>
            </a:r>
            <a:endParaRPr lang="ru-RU" sz="3600" b="0" cap="none" spc="0" dirty="0">
              <a:ln w="0"/>
              <a:solidFill>
                <a:srgbClr val="9D175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83" name="Прямоугольник 82">
            <a:hlinkClick r:id="rId23" action="ppaction://hlinksldjump"/>
          </p:cNvPr>
          <p:cNvSpPr/>
          <p:nvPr/>
        </p:nvSpPr>
        <p:spPr>
          <a:xfrm>
            <a:off x="7243761" y="5657502"/>
            <a:ext cx="825154" cy="6463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10</a:t>
            </a:r>
            <a:endParaRPr lang="ru-RU" sz="3600" b="0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84" name="Прямоугольник 83">
            <a:hlinkClick r:id="rId24" action="ppaction://hlinksldjump"/>
          </p:cNvPr>
          <p:cNvSpPr/>
          <p:nvPr/>
        </p:nvSpPr>
        <p:spPr>
          <a:xfrm>
            <a:off x="8214036" y="5657502"/>
            <a:ext cx="825154" cy="6463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20</a:t>
            </a:r>
            <a:endParaRPr lang="ru-RU" sz="3600" b="0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85" name="Прямоугольник 84">
            <a:hlinkClick r:id="rId25" action="ppaction://hlinksldjump"/>
          </p:cNvPr>
          <p:cNvSpPr/>
          <p:nvPr/>
        </p:nvSpPr>
        <p:spPr>
          <a:xfrm>
            <a:off x="9268792" y="5627330"/>
            <a:ext cx="825154" cy="6463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30</a:t>
            </a:r>
            <a:endParaRPr lang="ru-RU" sz="3600" b="0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86" name="Прямоугольник 85">
            <a:hlinkClick r:id="rId26" action="ppaction://hlinksldjump"/>
          </p:cNvPr>
          <p:cNvSpPr/>
          <p:nvPr/>
        </p:nvSpPr>
        <p:spPr>
          <a:xfrm>
            <a:off x="10266046" y="5627330"/>
            <a:ext cx="825154" cy="6463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40</a:t>
            </a:r>
            <a:endParaRPr lang="ru-RU" sz="3600" b="0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87" name="Прямоугольник 86">
            <a:hlinkClick r:id="rId27" action="ppaction://hlinksldjump"/>
          </p:cNvPr>
          <p:cNvSpPr/>
          <p:nvPr/>
        </p:nvSpPr>
        <p:spPr>
          <a:xfrm>
            <a:off x="11222755" y="5627330"/>
            <a:ext cx="825154" cy="64633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50</a:t>
            </a:r>
            <a:endParaRPr lang="ru-RU" sz="3600" b="0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47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  <p:bldLst>
      <p:bldP spid="38" grpId="0" animBg="1"/>
      <p:bldP spid="48" grpId="0" animBg="1"/>
      <p:bldP spid="49" grpId="0" animBg="1"/>
      <p:bldP spid="62" grpId="0" animBg="1"/>
      <p:bldP spid="63" grpId="0" animBg="1"/>
      <p:bldP spid="64" grpId="0" animBg="1"/>
      <p:bldP spid="67" grpId="0" animBg="1"/>
      <p:bldP spid="68" grpId="0" animBg="1"/>
      <p:bldP spid="69" grpId="0" animBg="1"/>
      <p:bldP spid="70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6985"/>
          <a:stretch/>
        </p:blipFill>
        <p:spPr>
          <a:xfrm>
            <a:off x="429221" y="2401367"/>
            <a:ext cx="2776471" cy="3712057"/>
          </a:xfrm>
          <a:prstGeom prst="rect">
            <a:avLst/>
          </a:prstGeom>
          <a:effectLst>
            <a:innerShdw blurRad="114300">
              <a:prstClr val="black"/>
            </a:innerShdw>
          </a:effectLst>
          <a:scene3d>
            <a:camera prst="perspectiveContrastingRightFacing"/>
            <a:lightRig rig="threePt" dir="t"/>
          </a:scene3d>
        </p:spPr>
      </p:pic>
      <p:sp>
        <p:nvSpPr>
          <p:cNvPr id="2" name="Прямоугольник 1"/>
          <p:cNvSpPr/>
          <p:nvPr/>
        </p:nvSpPr>
        <p:spPr>
          <a:xfrm>
            <a:off x="4383393" y="299022"/>
            <a:ext cx="6300918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C51D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ЧИТАТЕЛЯМ О ПИСАТЕЛЯХ</a:t>
            </a:r>
            <a:endParaRPr lang="ru-RU" sz="3600" b="0" cap="none" spc="0" dirty="0">
              <a:ln w="0"/>
              <a:solidFill>
                <a:srgbClr val="C51D6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64061" y="299022"/>
            <a:ext cx="734495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C51D69"/>
                </a:solidFill>
                <a:latin typeface="Georgia" panose="02040502050405020303" pitchFamily="18" charset="0"/>
              </a:rPr>
              <a:t>10</a:t>
            </a:r>
            <a:endParaRPr lang="ru-RU" sz="3600" b="1" cap="none" spc="0" dirty="0">
              <a:ln w="0"/>
              <a:solidFill>
                <a:srgbClr val="C51D69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sp>
        <p:nvSpPr>
          <p:cNvPr id="5" name="Волна 4"/>
          <p:cNvSpPr/>
          <p:nvPr/>
        </p:nvSpPr>
        <p:spPr>
          <a:xfrm>
            <a:off x="675119" y="1052901"/>
            <a:ext cx="8511607" cy="831716"/>
          </a:xfrm>
          <a:prstGeom prst="wave">
            <a:avLst>
              <a:gd name="adj1" fmla="val 4700"/>
              <a:gd name="adj2" fmla="val -501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7986" y="1170720"/>
            <a:ext cx="8005874" cy="523220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Кто автор весёлых «Денискиных рассказов»?</a:t>
            </a:r>
            <a:endParaRPr lang="ru-RU" sz="2800" b="1" dirty="0">
              <a:solidFill>
                <a:srgbClr val="9D1754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93" y="1691007"/>
            <a:ext cx="2530500" cy="2144994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806272" y="1973754"/>
            <a:ext cx="57804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solidFill>
                  <a:srgbClr val="FFFF00"/>
                </a:solidFill>
                <a:latin typeface="Franklin Gothic Demi Cond" panose="020B0706030402020204" pitchFamily="34" charset="0"/>
              </a:rPr>
              <a:t>Виктор Юзефович Драгунский</a:t>
            </a:r>
            <a:endParaRPr lang="ru-RU" sz="3600" b="1" i="1" dirty="0">
              <a:solidFill>
                <a:srgbClr val="FFFF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AutoShape 2" descr="https://cdn1.ozone.ru/s3/multimedia-7/605477951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://chto-chitat-detyam.ru/img/2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709" y="2709222"/>
            <a:ext cx="4980447" cy="391915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55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196" y="2606748"/>
            <a:ext cx="5539416" cy="420798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507603" y="232257"/>
            <a:ext cx="6300918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C51D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ЧИТАТЕЛЯМ О ПИСАТЕЛЯХ</a:t>
            </a:r>
            <a:endParaRPr lang="ru-RU" sz="3600" b="0" cap="none" spc="0" dirty="0">
              <a:ln w="0"/>
              <a:solidFill>
                <a:srgbClr val="C51D6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058440" y="232257"/>
            <a:ext cx="797014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C51D69"/>
                </a:solidFill>
                <a:latin typeface="Georgia" panose="02040502050405020303" pitchFamily="18" charset="0"/>
              </a:rPr>
              <a:t>20</a:t>
            </a:r>
            <a:endParaRPr lang="ru-RU" sz="3600" b="1" cap="none" spc="0" dirty="0">
              <a:ln w="0"/>
              <a:solidFill>
                <a:srgbClr val="C51D69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521" y="5306939"/>
            <a:ext cx="1141585" cy="1380145"/>
          </a:xfrm>
          <a:prstGeom prst="rect">
            <a:avLst/>
          </a:prstGeom>
        </p:spPr>
      </p:pic>
      <p:sp>
        <p:nvSpPr>
          <p:cNvPr id="7" name="Волна 6"/>
          <p:cNvSpPr/>
          <p:nvPr/>
        </p:nvSpPr>
        <p:spPr>
          <a:xfrm>
            <a:off x="675120" y="1068201"/>
            <a:ext cx="8511607" cy="973956"/>
          </a:xfrm>
          <a:prstGeom prst="wave">
            <a:avLst>
              <a:gd name="adj1" fmla="val 4700"/>
              <a:gd name="adj2" fmla="val -501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27986" y="1293569"/>
            <a:ext cx="8005874" cy="523220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Медной горы хозяйка – главная героиня его сказов.</a:t>
            </a:r>
            <a:endParaRPr lang="ru-RU" sz="2800" b="1" dirty="0">
              <a:solidFill>
                <a:srgbClr val="9D1754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93" y="1691007"/>
            <a:ext cx="2530500" cy="2144994"/>
          </a:xfrm>
          <a:prstGeom prst="rect">
            <a:avLst/>
          </a:prstGeom>
        </p:spPr>
      </p:pic>
      <p:sp>
        <p:nvSpPr>
          <p:cNvPr id="10" name="AutoShape 2" descr="https://pickimage.ru/wp-content/uploads/images/detskie/hostesscoppermountain/hozyaikamednoigori1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304469" y="2192511"/>
            <a:ext cx="46293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solidFill>
                  <a:srgbClr val="FFFF00"/>
                </a:solidFill>
                <a:latin typeface="Franklin Gothic Demi Cond" panose="020B0706030402020204" pitchFamily="34" charset="0"/>
              </a:rPr>
              <a:t>Павел Петрович Бажов</a:t>
            </a:r>
            <a:endParaRPr lang="ru-RU" sz="3600" b="1" i="1" dirty="0">
              <a:solidFill>
                <a:srgbClr val="FFFF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3" name="AutoShape 6" descr="https://obiografii.ru/wp-content/uploads/2019/01/%D0%91%D0%B8%D0%BE%D0%B3%D1%80%D0%B0%D1%84%D0%B8%D1%8F-%D0%9F%D0%B0%D0%B2%D0%BB%D0%B0-%D0%91%D0%B0%D0%B6%D0%BE%D0%B2%D0%B0-1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Объек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3975" y="1470918"/>
            <a:ext cx="3809047" cy="538708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38259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66302" y="213563"/>
            <a:ext cx="6300918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C51D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ЧИТАТЕЛЯМ О ПИСАТЕЛЯХ</a:t>
            </a:r>
            <a:endParaRPr lang="ru-RU" sz="3600" b="0" cap="none" spc="0" dirty="0">
              <a:ln w="0"/>
              <a:solidFill>
                <a:srgbClr val="C51D6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92624" y="213564"/>
            <a:ext cx="797014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C51D69"/>
                </a:solidFill>
                <a:latin typeface="Georgia" panose="02040502050405020303" pitchFamily="18" charset="0"/>
              </a:rPr>
              <a:t>30</a:t>
            </a:r>
            <a:endParaRPr lang="ru-RU" sz="3600" b="1" cap="none" spc="0" dirty="0">
              <a:ln w="0"/>
              <a:solidFill>
                <a:srgbClr val="C51D69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sp>
        <p:nvSpPr>
          <p:cNvPr id="5" name="Волна 4"/>
          <p:cNvSpPr/>
          <p:nvPr/>
        </p:nvSpPr>
        <p:spPr>
          <a:xfrm>
            <a:off x="675119" y="1059848"/>
            <a:ext cx="8511607" cy="1182263"/>
          </a:xfrm>
          <a:prstGeom prst="wave">
            <a:avLst>
              <a:gd name="adj1" fmla="val 4700"/>
              <a:gd name="adj2" fmla="val -501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7986" y="1173927"/>
            <a:ext cx="8005874" cy="95410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Этот писатель рассказал миру о приключениях смелой девочки Элли.</a:t>
            </a:r>
            <a:endParaRPr lang="ru-RU" sz="2800" b="1" dirty="0">
              <a:solidFill>
                <a:srgbClr val="9D1754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52439" y="2297862"/>
            <a:ext cx="6285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solidFill>
                  <a:srgbClr val="FFFF00"/>
                </a:solidFill>
                <a:latin typeface="Franklin Gothic Demi Cond" panose="020B0706030402020204" pitchFamily="34" charset="0"/>
              </a:rPr>
              <a:t>Александр </a:t>
            </a:r>
            <a:r>
              <a:rPr lang="ru-RU" sz="3600" b="1" i="1" dirty="0" err="1" smtClean="0">
                <a:solidFill>
                  <a:srgbClr val="FFFF00"/>
                </a:solidFill>
                <a:latin typeface="Franklin Gothic Demi Cond" panose="020B0706030402020204" pitchFamily="34" charset="0"/>
              </a:rPr>
              <a:t>Мелентьевич</a:t>
            </a:r>
            <a:r>
              <a:rPr lang="ru-RU" sz="3600" b="1" i="1" dirty="0" smtClean="0">
                <a:solidFill>
                  <a:srgbClr val="FFFF00"/>
                </a:solidFill>
                <a:latin typeface="Franklin Gothic Demi Cond" panose="020B0706030402020204" pitchFamily="34" charset="0"/>
              </a:rPr>
              <a:t> Волков</a:t>
            </a:r>
            <a:endParaRPr lang="ru-RU" sz="3600" b="1" i="1" dirty="0">
              <a:solidFill>
                <a:srgbClr val="FFFF0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sp>
        <p:nvSpPr>
          <p:cNvPr id="9" name="AutoShape 2" descr="https://cdn.fishki.net/upload/post/2019/06/14/3006800/2016-07-03-04-01-00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https://catherineasquithgallery.com/uploads/posts/2021-02/1612626279_64-p-fon-izumrudnii-gorod-82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9319" r="9056"/>
          <a:stretch/>
        </p:blipFill>
        <p:spPr>
          <a:xfrm>
            <a:off x="-145279" y="2888994"/>
            <a:ext cx="5689288" cy="391531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0041" y="3076486"/>
            <a:ext cx="5415897" cy="361059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3917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318" y="3034124"/>
            <a:ext cx="5201540" cy="346769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074" name="Picture 2" descr="http://dav-liski.detkin-club.ru/images/custom_2/01ef7bbaf1f10be2c1cf428576939e0a_5ea2a5e340a3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0611" y="1985382"/>
            <a:ext cx="4910140" cy="487261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олна 5"/>
          <p:cNvSpPr/>
          <p:nvPr/>
        </p:nvSpPr>
        <p:spPr>
          <a:xfrm>
            <a:off x="609273" y="1013384"/>
            <a:ext cx="8511607" cy="1182263"/>
          </a:xfrm>
          <a:prstGeom prst="wave">
            <a:avLst>
              <a:gd name="adj1" fmla="val 4700"/>
              <a:gd name="adj2" fmla="val -501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537219" y="264839"/>
            <a:ext cx="6300918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C51D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ЧИТАТЕЛЯМ О ПИСАТЕЛЯХ</a:t>
            </a:r>
            <a:endParaRPr lang="ru-RU" sz="3600" b="0" cap="none" spc="0" dirty="0">
              <a:ln w="0"/>
              <a:solidFill>
                <a:srgbClr val="C51D6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04105" y="264839"/>
            <a:ext cx="808235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C51D69"/>
                </a:solidFill>
                <a:latin typeface="Georgia" panose="02040502050405020303" pitchFamily="18" charset="0"/>
              </a:rPr>
              <a:t>40</a:t>
            </a:r>
            <a:endParaRPr lang="ru-RU" sz="3600" b="1" cap="none" spc="0" dirty="0">
              <a:ln w="0"/>
              <a:solidFill>
                <a:srgbClr val="C51D69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27986" y="1173927"/>
            <a:ext cx="7763087" cy="954107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Его «Цветик-</a:t>
            </a:r>
            <a:r>
              <a:rPr lang="ru-RU" sz="2800" b="1" dirty="0" err="1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семицветик</a:t>
            </a:r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» действительно волшебный и учит добру.</a:t>
            </a:r>
            <a:endParaRPr lang="ru-RU" sz="2800" b="1" dirty="0">
              <a:solidFill>
                <a:srgbClr val="9D1754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514678" y="2304798"/>
            <a:ext cx="52668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solidFill>
                  <a:srgbClr val="FFFF00"/>
                </a:solidFill>
                <a:latin typeface="Franklin Gothic Demi Cond" panose="020B0706030402020204" pitchFamily="34" charset="0"/>
              </a:rPr>
              <a:t>Валентин Петрович Катаев</a:t>
            </a:r>
            <a:endParaRPr lang="ru-RU" sz="3600" b="1" i="1" dirty="0">
              <a:solidFill>
                <a:srgbClr val="FFFF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0" name="AutoShape 4" descr="https://admarginem.ru/wp-content/uploads/2018/11/Kataev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99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lh3.googleusercontent.com/MEtRMeM0Sm9lV7B8D_h8tEPN6l4WCJo_n-IFQJsFU-DjwPb4xEv4BBe3azVYZcnE5nw=h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-272" r="3450" b="272"/>
          <a:stretch/>
        </p:blipFill>
        <p:spPr bwMode="auto">
          <a:xfrm>
            <a:off x="-21128" y="-19652"/>
            <a:ext cx="12213128" cy="68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276" y="2845185"/>
            <a:ext cx="4446352" cy="37756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520126" y="222110"/>
            <a:ext cx="6300918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C51D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ЧИТАТЕЛЯМ О ПИСАТЕЛЯХ</a:t>
            </a:r>
            <a:endParaRPr lang="ru-RU" sz="3600" b="0" cap="none" spc="0" dirty="0">
              <a:ln w="0"/>
              <a:solidFill>
                <a:srgbClr val="C51D6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49509" y="222110"/>
            <a:ext cx="785793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C51D69"/>
                </a:solidFill>
                <a:latin typeface="Georgia" panose="02040502050405020303" pitchFamily="18" charset="0"/>
              </a:rPr>
              <a:t>50</a:t>
            </a:r>
            <a:endParaRPr lang="ru-RU" sz="3600" b="1" cap="none" spc="0" dirty="0">
              <a:ln w="0"/>
              <a:solidFill>
                <a:srgbClr val="C51D69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532" y="5306939"/>
            <a:ext cx="1141585" cy="1380145"/>
          </a:xfrm>
          <a:prstGeom prst="rect">
            <a:avLst/>
          </a:prstGeom>
        </p:spPr>
      </p:pic>
      <p:sp>
        <p:nvSpPr>
          <p:cNvPr id="5" name="Волна 4"/>
          <p:cNvSpPr/>
          <p:nvPr/>
        </p:nvSpPr>
        <p:spPr>
          <a:xfrm>
            <a:off x="609273" y="1098293"/>
            <a:ext cx="8511607" cy="879595"/>
          </a:xfrm>
          <a:prstGeom prst="wave">
            <a:avLst>
              <a:gd name="adj1" fmla="val 4700"/>
              <a:gd name="adj2" fmla="val -501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09273" y="1193059"/>
            <a:ext cx="8515117" cy="523220"/>
          </a:xfrm>
          <a:prstGeom prst="rect">
            <a:avLst/>
          </a:prstGeom>
          <a:noFill/>
          <a:ln w="381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D1754"/>
                </a:solidFill>
                <a:latin typeface="Franklin Gothic Demi Cond" panose="020B0706030402020204" pitchFamily="34" charset="0"/>
              </a:rPr>
              <a:t>Его «Лесная газета» стала целой энциклопедией природы.</a:t>
            </a:r>
            <a:endParaRPr lang="ru-RU" sz="2800" b="1" dirty="0">
              <a:solidFill>
                <a:srgbClr val="9D1754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88" y="1650979"/>
            <a:ext cx="2530500" cy="2144994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802880" y="2072654"/>
            <a:ext cx="59840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i="1" dirty="0" smtClean="0">
                <a:solidFill>
                  <a:srgbClr val="FFFF00"/>
                </a:solidFill>
                <a:latin typeface="Franklin Gothic Demi Cond" panose="020B0706030402020204" pitchFamily="34" charset="0"/>
              </a:rPr>
              <a:t>Виталий Валентинович Бианки</a:t>
            </a:r>
            <a:endParaRPr lang="ru-RU" sz="3600" b="1" i="1" dirty="0">
              <a:solidFill>
                <a:srgbClr val="FFFF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AutoShape 2" descr="https://nsa39.casimages.com/img/2018/09/12/180912085250530182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0" y="2374610"/>
            <a:ext cx="6561289" cy="4240233"/>
          </a:xfrm>
          <a:prstGeom prst="rect">
            <a:avLst/>
          </a:prstGeom>
        </p:spPr>
      </p:pic>
      <p:sp>
        <p:nvSpPr>
          <p:cNvPr id="11" name="AutoShape 4" descr="https://pp.userapi.com/c850520/v850520576/6ebd1/dKCPahd2c4U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02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708</Words>
  <Application>Microsoft Office PowerPoint</Application>
  <PresentationFormat>Широкоэкранный</PresentationFormat>
  <Paragraphs>167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Franklin Gothic Demi Cond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Бессуднова</dc:creator>
  <cp:lastModifiedBy>Пользователь</cp:lastModifiedBy>
  <cp:revision>88</cp:revision>
  <dcterms:created xsi:type="dcterms:W3CDTF">2021-10-15T09:13:58Z</dcterms:created>
  <dcterms:modified xsi:type="dcterms:W3CDTF">2021-10-29T09:10:20Z</dcterms:modified>
</cp:coreProperties>
</file>